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60" r:id="rId5"/>
    <p:sldId id="317" r:id="rId6"/>
    <p:sldId id="262" r:id="rId7"/>
    <p:sldId id="270" r:id="rId8"/>
    <p:sldId id="310" r:id="rId9"/>
    <p:sldId id="296" r:id="rId10"/>
    <p:sldId id="297" r:id="rId11"/>
    <p:sldId id="298" r:id="rId12"/>
    <p:sldId id="299" r:id="rId13"/>
    <p:sldId id="300" r:id="rId14"/>
    <p:sldId id="301" r:id="rId15"/>
    <p:sldId id="313" r:id="rId16"/>
    <p:sldId id="302" r:id="rId17"/>
    <p:sldId id="306" r:id="rId18"/>
    <p:sldId id="307" r:id="rId19"/>
    <p:sldId id="315" r:id="rId20"/>
    <p:sldId id="316" r:id="rId21"/>
    <p:sldId id="318" r:id="rId22"/>
    <p:sldId id="308" r:id="rId23"/>
    <p:sldId id="295" r:id="rId24"/>
    <p:sldId id="319" r:id="rId25"/>
    <p:sldId id="320" r:id="rId26"/>
    <p:sldId id="311" r:id="rId27"/>
    <p:sldId id="321" r:id="rId28"/>
    <p:sldId id="322" r:id="rId29"/>
    <p:sldId id="312" r:id="rId30"/>
    <p:sldId id="324" r:id="rId31"/>
    <p:sldId id="305" r:id="rId32"/>
    <p:sldId id="32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FFFFCC"/>
    <a:srgbClr val="FFFF99"/>
    <a:srgbClr val="FFFF66"/>
    <a:srgbClr val="A8BE06"/>
    <a:srgbClr val="000000"/>
    <a:srgbClr val="357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58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8ABE3C1-DBE1-495D-B57B-2849774B866A}" type="datetimeFigureOut">
              <a:rPr lang="en-US" smtClean="0"/>
              <a:t>3/14/2020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01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3/14/2020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491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598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B9D11F-B188-461D-B23F-39381795C052}"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887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21602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3/14/2020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5608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3/14/2020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5015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A3F48C-C7C6-4055-9F49-3777875E72AE}"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995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178E61D-D431-422C-9764-11DAFE33AB63}"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462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133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542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7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840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438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3/14/2020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730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3/14/2020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979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3/14/2020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383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6E9DEC-419B-4CC5-A080-3B06BD5A8291}" type="datetimeFigureOut">
              <a:rPr lang="en-US" smtClean="0"/>
              <a:t>3/14/2020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34833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sites.google.com/site/rodswebpages/codes"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br.org/attendance.html"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c/kobe-bryant-shot-selection/overview/description"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33185A9-F5F3-4400-9D07-0D88106231FB}"/>
              </a:ext>
            </a:extLst>
          </p:cNvPr>
          <p:cNvSpPr>
            <a:spLocks noGrp="1"/>
          </p:cNvSpPr>
          <p:nvPr>
            <p:ph type="ctrTitle"/>
          </p:nvPr>
        </p:nvSpPr>
        <p:spPr>
          <a:xfrm>
            <a:off x="1683171" y="1143000"/>
            <a:ext cx="8825658" cy="3389217"/>
          </a:xfrm>
        </p:spPr>
        <p:txBody>
          <a:bodyPr anchor="ctr">
            <a:normAutofit/>
          </a:bodyPr>
          <a:lstStyle/>
          <a:p>
            <a:pPr algn="ctr">
              <a:lnSpc>
                <a:spcPct val="90000"/>
              </a:lnSpc>
            </a:pPr>
            <a:r>
              <a:rPr lang="en-US" sz="4600" dirty="0">
                <a:solidFill>
                  <a:srgbClr val="FFFFFF"/>
                </a:solidFill>
              </a:rPr>
              <a:t>IST 718 – Big Data Analytics</a:t>
            </a:r>
            <a:br>
              <a:rPr lang="en-US" sz="4600" dirty="0">
                <a:solidFill>
                  <a:srgbClr val="FFFFFF"/>
                </a:solidFill>
              </a:rPr>
            </a:br>
            <a:r>
              <a:rPr lang="en-US" sz="3600" dirty="0">
                <a:solidFill>
                  <a:srgbClr val="FFFFFF"/>
                </a:solidFill>
              </a:rPr>
              <a:t>9:00pm to 10:30pm – Thursday Class</a:t>
            </a:r>
            <a:br>
              <a:rPr lang="en-US" sz="3600" dirty="0">
                <a:solidFill>
                  <a:srgbClr val="FFFFFF"/>
                </a:solidFill>
              </a:rPr>
            </a:br>
            <a:br>
              <a:rPr lang="en-US" sz="4600" dirty="0">
                <a:solidFill>
                  <a:srgbClr val="FFFFFF"/>
                </a:solidFill>
              </a:rPr>
            </a:br>
            <a:r>
              <a:rPr lang="en-US" sz="4600" b="1" dirty="0">
                <a:solidFill>
                  <a:srgbClr val="FFFFFF"/>
                </a:solidFill>
              </a:rPr>
              <a:t>Group Mamba</a:t>
            </a:r>
            <a:br>
              <a:rPr lang="en-US" sz="4600" dirty="0">
                <a:solidFill>
                  <a:srgbClr val="FFFFFF"/>
                </a:solidFill>
              </a:rPr>
            </a:br>
            <a:endParaRPr lang="en-US" sz="4600" dirty="0">
              <a:solidFill>
                <a:srgbClr val="FFFFFF"/>
              </a:solidFill>
            </a:endParaRPr>
          </a:p>
        </p:txBody>
      </p:sp>
      <p:sp>
        <p:nvSpPr>
          <p:cNvPr id="3" name="Subtitle 2">
            <a:extLst>
              <a:ext uri="{FF2B5EF4-FFF2-40B4-BE49-F238E27FC236}">
                <a16:creationId xmlns:a16="http://schemas.microsoft.com/office/drawing/2014/main" id="{26A5728F-2BDF-48EF-875D-7D0D6076260F}"/>
              </a:ext>
            </a:extLst>
          </p:cNvPr>
          <p:cNvSpPr>
            <a:spLocks noGrp="1"/>
          </p:cNvSpPr>
          <p:nvPr>
            <p:ph type="subTitle" idx="1"/>
          </p:nvPr>
        </p:nvSpPr>
        <p:spPr>
          <a:xfrm>
            <a:off x="865100" y="4912805"/>
            <a:ext cx="8825658" cy="828932"/>
          </a:xfrm>
        </p:spPr>
        <p:txBody>
          <a:bodyPr>
            <a:noAutofit/>
          </a:bodyPr>
          <a:lstStyle/>
          <a:p>
            <a:pPr algn="ctr">
              <a:lnSpc>
                <a:spcPct val="90000"/>
              </a:lnSpc>
            </a:pPr>
            <a:r>
              <a:rPr lang="en-US" b="1" dirty="0">
                <a:solidFill>
                  <a:schemeClr val="tx2"/>
                </a:solidFill>
                <a:latin typeface="Arial" panose="020B0604020202020204" pitchFamily="34" charset="0"/>
                <a:cs typeface="Arial" panose="020B0604020202020204" pitchFamily="34" charset="0"/>
              </a:rPr>
              <a:t>      Group Members:</a:t>
            </a:r>
          </a:p>
          <a:p>
            <a:pPr lvl="1">
              <a:lnSpc>
                <a:spcPct val="90000"/>
              </a:lnSpc>
            </a:pPr>
            <a:r>
              <a:rPr lang="en-US" sz="1800" b="1" dirty="0">
                <a:solidFill>
                  <a:schemeClr val="tx2"/>
                </a:solidFill>
                <a:latin typeface="Arial" panose="020B0604020202020204" pitchFamily="34" charset="0"/>
                <a:cs typeface="Arial" panose="020B0604020202020204" pitchFamily="34" charset="0"/>
              </a:rPr>
              <a:t>Grace </a:t>
            </a:r>
            <a:r>
              <a:rPr lang="en-US" sz="1800" b="1" dirty="0" err="1">
                <a:solidFill>
                  <a:schemeClr val="tx2"/>
                </a:solidFill>
                <a:latin typeface="Arial" panose="020B0604020202020204" pitchFamily="34" charset="0"/>
                <a:cs typeface="Arial" panose="020B0604020202020204" pitchFamily="34" charset="0"/>
              </a:rPr>
              <a:t>Nyakwezi</a:t>
            </a:r>
            <a:endParaRPr lang="en-US" sz="1800" b="1" dirty="0">
              <a:solidFill>
                <a:schemeClr val="tx2"/>
              </a:solidFill>
              <a:latin typeface="Arial" panose="020B0604020202020204" pitchFamily="34" charset="0"/>
              <a:cs typeface="Arial" panose="020B0604020202020204" pitchFamily="34" charset="0"/>
            </a:endParaRPr>
          </a:p>
          <a:p>
            <a:pPr lvl="1">
              <a:lnSpc>
                <a:spcPct val="90000"/>
              </a:lnSpc>
            </a:pPr>
            <a:r>
              <a:rPr lang="en-US" sz="1800" b="1" dirty="0">
                <a:solidFill>
                  <a:schemeClr val="tx2"/>
                </a:solidFill>
                <a:latin typeface="Arial" panose="020B0604020202020204" pitchFamily="34" charset="0"/>
                <a:cs typeface="Arial" panose="020B0604020202020204" pitchFamily="34" charset="0"/>
              </a:rPr>
              <a:t>Hana Kim</a:t>
            </a:r>
          </a:p>
          <a:p>
            <a:pPr lvl="1">
              <a:lnSpc>
                <a:spcPct val="90000"/>
              </a:lnSpc>
            </a:pPr>
            <a:r>
              <a:rPr lang="en-US" sz="1800" b="1" dirty="0">
                <a:solidFill>
                  <a:schemeClr val="tx2"/>
                </a:solidFill>
                <a:latin typeface="Arial" panose="020B0604020202020204" pitchFamily="34" charset="0"/>
                <a:cs typeface="Arial" panose="020B0604020202020204" pitchFamily="34" charset="0"/>
              </a:rPr>
              <a:t>Bradley Coy</a:t>
            </a:r>
          </a:p>
          <a:p>
            <a:pPr lvl="1">
              <a:lnSpc>
                <a:spcPct val="90000"/>
              </a:lnSpc>
            </a:pPr>
            <a:r>
              <a:rPr lang="en-US" sz="1800" b="1" dirty="0">
                <a:solidFill>
                  <a:schemeClr val="tx2"/>
                </a:solidFill>
                <a:latin typeface="Arial" panose="020B0604020202020204" pitchFamily="34" charset="0"/>
                <a:cs typeface="Arial" panose="020B0604020202020204" pitchFamily="34" charset="0"/>
              </a:rPr>
              <a:t>Allan Flores</a:t>
            </a:r>
            <a:endParaRPr lang="en-US" sz="1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644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ED91E-CA32-4C74-9498-3F32821337E8}"/>
              </a:ext>
            </a:extLst>
          </p:cNvPr>
          <p:cNvSpPr txBox="1"/>
          <p:nvPr/>
        </p:nvSpPr>
        <p:spPr>
          <a:xfrm>
            <a:off x="523249" y="1628627"/>
            <a:ext cx="3646171" cy="1200329"/>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Jump shot had the widest distribution in terms of distance at a median of ~20 meters away from his court.</a:t>
            </a:r>
          </a:p>
        </p:txBody>
      </p:sp>
      <p:sp>
        <p:nvSpPr>
          <p:cNvPr id="26" name="Rectangle 25">
            <a:extLst>
              <a:ext uri="{FF2B5EF4-FFF2-40B4-BE49-F238E27FC236}">
                <a16:creationId xmlns:a16="http://schemas.microsoft.com/office/drawing/2014/main" id="{C13656BF-6706-4EEA-8126-17C11D3EC903}"/>
              </a:ext>
            </a:extLst>
          </p:cNvPr>
          <p:cNvSpPr/>
          <p:nvPr/>
        </p:nvSpPr>
        <p:spPr>
          <a:xfrm>
            <a:off x="5254389" y="1453848"/>
            <a:ext cx="391236" cy="14029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91EBB50-E27F-4217-AD08-9C1E9CABD5A7}"/>
              </a:ext>
            </a:extLst>
          </p:cNvPr>
          <p:cNvSpPr txBox="1"/>
          <p:nvPr/>
        </p:nvSpPr>
        <p:spPr>
          <a:xfrm>
            <a:off x="5693550" y="1393189"/>
            <a:ext cx="718466"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Success</a:t>
            </a:r>
          </a:p>
        </p:txBody>
      </p:sp>
      <p:sp>
        <p:nvSpPr>
          <p:cNvPr id="28" name="Rectangle 27">
            <a:extLst>
              <a:ext uri="{FF2B5EF4-FFF2-40B4-BE49-F238E27FC236}">
                <a16:creationId xmlns:a16="http://schemas.microsoft.com/office/drawing/2014/main" id="{895F5B9B-5920-4807-AF2A-40AF4C9B9963}"/>
              </a:ext>
            </a:extLst>
          </p:cNvPr>
          <p:cNvSpPr/>
          <p:nvPr/>
        </p:nvSpPr>
        <p:spPr>
          <a:xfrm>
            <a:off x="6525912" y="1460670"/>
            <a:ext cx="391236" cy="140292"/>
          </a:xfrm>
          <a:prstGeom prst="rect">
            <a:avLst/>
          </a:prstGeom>
          <a:solidFill>
            <a:srgbClr val="357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B2F8170-1518-4363-B0C0-6C74EE7D31BF}"/>
              </a:ext>
            </a:extLst>
          </p:cNvPr>
          <p:cNvSpPr txBox="1"/>
          <p:nvPr/>
        </p:nvSpPr>
        <p:spPr>
          <a:xfrm>
            <a:off x="6965073" y="1400011"/>
            <a:ext cx="617477"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Failure</a:t>
            </a:r>
          </a:p>
        </p:txBody>
      </p:sp>
      <p:pic>
        <p:nvPicPr>
          <p:cNvPr id="2" name="Picture 1">
            <a:extLst>
              <a:ext uri="{FF2B5EF4-FFF2-40B4-BE49-F238E27FC236}">
                <a16:creationId xmlns:a16="http://schemas.microsoft.com/office/drawing/2014/main" id="{9533AB96-9CB1-4CEC-9953-87C06F3668C0}"/>
              </a:ext>
            </a:extLst>
          </p:cNvPr>
          <p:cNvPicPr>
            <a:picLocks noChangeAspect="1"/>
          </p:cNvPicPr>
          <p:nvPr/>
        </p:nvPicPr>
        <p:blipFill>
          <a:blip r:embed="rId2"/>
          <a:stretch>
            <a:fillRect/>
          </a:stretch>
        </p:blipFill>
        <p:spPr>
          <a:xfrm>
            <a:off x="584931" y="3208482"/>
            <a:ext cx="3756577" cy="2391647"/>
          </a:xfrm>
          <a:prstGeom prst="rect">
            <a:avLst/>
          </a:prstGeom>
        </p:spPr>
      </p:pic>
      <p:pic>
        <p:nvPicPr>
          <p:cNvPr id="4" name="Picture 3">
            <a:extLst>
              <a:ext uri="{FF2B5EF4-FFF2-40B4-BE49-F238E27FC236}">
                <a16:creationId xmlns:a16="http://schemas.microsoft.com/office/drawing/2014/main" id="{B8B27DFA-E372-4702-AE20-6F5EC6431E69}"/>
              </a:ext>
            </a:extLst>
          </p:cNvPr>
          <p:cNvPicPr>
            <a:picLocks noChangeAspect="1"/>
          </p:cNvPicPr>
          <p:nvPr/>
        </p:nvPicPr>
        <p:blipFill>
          <a:blip r:embed="rId3"/>
          <a:stretch>
            <a:fillRect/>
          </a:stretch>
        </p:blipFill>
        <p:spPr>
          <a:xfrm>
            <a:off x="5287369" y="2710845"/>
            <a:ext cx="5349700" cy="3386919"/>
          </a:xfrm>
          <a:prstGeom prst="rect">
            <a:avLst/>
          </a:prstGeom>
        </p:spPr>
      </p:pic>
      <p:sp>
        <p:nvSpPr>
          <p:cNvPr id="18" name="TextBox 17">
            <a:extLst>
              <a:ext uri="{FF2B5EF4-FFF2-40B4-BE49-F238E27FC236}">
                <a16:creationId xmlns:a16="http://schemas.microsoft.com/office/drawing/2014/main" id="{08098844-3B61-4EB8-B3B3-070F63125068}"/>
              </a:ext>
            </a:extLst>
          </p:cNvPr>
          <p:cNvSpPr txBox="1"/>
          <p:nvPr/>
        </p:nvSpPr>
        <p:spPr>
          <a:xfrm>
            <a:off x="5193061" y="1687416"/>
            <a:ext cx="5444008" cy="923330"/>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In general, the distribution of failed shots as compared to successful shots were wider except for dunk and tip shot.</a:t>
            </a:r>
          </a:p>
        </p:txBody>
      </p:sp>
      <p:cxnSp>
        <p:nvCxnSpPr>
          <p:cNvPr id="13" name="Straight Connector 12">
            <a:extLst>
              <a:ext uri="{FF2B5EF4-FFF2-40B4-BE49-F238E27FC236}">
                <a16:creationId xmlns:a16="http://schemas.microsoft.com/office/drawing/2014/main" id="{DEE5A80A-D11F-4096-89A8-C2A9E25FC8ED}"/>
              </a:ext>
            </a:extLst>
          </p:cNvPr>
          <p:cNvCxnSpPr/>
          <p:nvPr/>
        </p:nvCxnSpPr>
        <p:spPr>
          <a:xfrm>
            <a:off x="4758519" y="146067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63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ED91E-CA32-4C74-9498-3F32821337E8}"/>
              </a:ext>
            </a:extLst>
          </p:cNvPr>
          <p:cNvSpPr txBox="1"/>
          <p:nvPr/>
        </p:nvSpPr>
        <p:spPr>
          <a:xfrm>
            <a:off x="612273" y="2136338"/>
            <a:ext cx="4128049" cy="2031325"/>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Jump shots with majority of the shots only had 39% success rate.</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Tip shots had 34% success rate.</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Dunk had the highest success rate of 93%.</a:t>
            </a:r>
          </a:p>
        </p:txBody>
      </p:sp>
      <p:pic>
        <p:nvPicPr>
          <p:cNvPr id="3" name="Picture 2">
            <a:extLst>
              <a:ext uri="{FF2B5EF4-FFF2-40B4-BE49-F238E27FC236}">
                <a16:creationId xmlns:a16="http://schemas.microsoft.com/office/drawing/2014/main" id="{B1432785-10FB-40C4-A84C-58CC9A6D0C28}"/>
              </a:ext>
            </a:extLst>
          </p:cNvPr>
          <p:cNvPicPr>
            <a:picLocks noChangeAspect="1"/>
          </p:cNvPicPr>
          <p:nvPr/>
        </p:nvPicPr>
        <p:blipFill>
          <a:blip r:embed="rId2"/>
          <a:stretch>
            <a:fillRect/>
          </a:stretch>
        </p:blipFill>
        <p:spPr>
          <a:xfrm>
            <a:off x="5343012" y="1628627"/>
            <a:ext cx="6325739" cy="4232588"/>
          </a:xfrm>
          <a:prstGeom prst="rect">
            <a:avLst/>
          </a:prstGeom>
        </p:spPr>
      </p:pic>
      <p:cxnSp>
        <p:nvCxnSpPr>
          <p:cNvPr id="6" name="Straight Connector 5">
            <a:extLst>
              <a:ext uri="{FF2B5EF4-FFF2-40B4-BE49-F238E27FC236}">
                <a16:creationId xmlns:a16="http://schemas.microsoft.com/office/drawing/2014/main" id="{BD2AACFB-A6CE-4581-B502-226EA8F56D4B}"/>
              </a:ext>
            </a:extLst>
          </p:cNvPr>
          <p:cNvCxnSpPr/>
          <p:nvPr/>
        </p:nvCxnSpPr>
        <p:spPr>
          <a:xfrm>
            <a:off x="4995080" y="1486468"/>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7C9B5178-98A8-40B3-AA66-C5EA5555B192}"/>
              </a:ext>
            </a:extLst>
          </p:cNvPr>
          <p:cNvSpPr txBox="1"/>
          <p:nvPr/>
        </p:nvSpPr>
        <p:spPr>
          <a:xfrm>
            <a:off x="5986818" y="4590197"/>
            <a:ext cx="59503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39%</a:t>
            </a:r>
          </a:p>
        </p:txBody>
      </p:sp>
      <p:sp>
        <p:nvSpPr>
          <p:cNvPr id="8" name="TextBox 7">
            <a:extLst>
              <a:ext uri="{FF2B5EF4-FFF2-40B4-BE49-F238E27FC236}">
                <a16:creationId xmlns:a16="http://schemas.microsoft.com/office/drawing/2014/main" id="{417EAEDD-2C72-4BD1-A645-B850FD89A0B7}"/>
              </a:ext>
            </a:extLst>
          </p:cNvPr>
          <p:cNvSpPr txBox="1"/>
          <p:nvPr/>
        </p:nvSpPr>
        <p:spPr>
          <a:xfrm>
            <a:off x="7927086" y="1826507"/>
            <a:ext cx="59503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93%</a:t>
            </a:r>
          </a:p>
        </p:txBody>
      </p:sp>
      <p:sp>
        <p:nvSpPr>
          <p:cNvPr id="9" name="TextBox 8">
            <a:extLst>
              <a:ext uri="{FF2B5EF4-FFF2-40B4-BE49-F238E27FC236}">
                <a16:creationId xmlns:a16="http://schemas.microsoft.com/office/drawing/2014/main" id="{502C80C1-7354-48FE-B5F0-2437B714BA24}"/>
              </a:ext>
            </a:extLst>
          </p:cNvPr>
          <p:cNvSpPr txBox="1"/>
          <p:nvPr/>
        </p:nvSpPr>
        <p:spPr>
          <a:xfrm>
            <a:off x="8579903" y="4626573"/>
            <a:ext cx="59503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34%</a:t>
            </a:r>
          </a:p>
        </p:txBody>
      </p:sp>
    </p:spTree>
    <p:extLst>
      <p:ext uri="{BB962C8B-B14F-4D97-AF65-F5344CB8AC3E}">
        <p14:creationId xmlns:p14="http://schemas.microsoft.com/office/powerpoint/2010/main" val="3944669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ED91E-CA32-4C74-9498-3F32821337E8}"/>
              </a:ext>
            </a:extLst>
          </p:cNvPr>
          <p:cNvSpPr txBox="1"/>
          <p:nvPr/>
        </p:nvSpPr>
        <p:spPr>
          <a:xfrm>
            <a:off x="6558148" y="2403605"/>
            <a:ext cx="3700419" cy="1477328"/>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More successful shots for bank shot and dunk.</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Less successful for jump shot, layup, tip shot, and hook shot.</a:t>
            </a:r>
          </a:p>
        </p:txBody>
      </p:sp>
      <p:cxnSp>
        <p:nvCxnSpPr>
          <p:cNvPr id="6" name="Straight Connector 5">
            <a:extLst>
              <a:ext uri="{FF2B5EF4-FFF2-40B4-BE49-F238E27FC236}">
                <a16:creationId xmlns:a16="http://schemas.microsoft.com/office/drawing/2014/main" id="{8FD232AD-DD33-4520-9C0F-65D14FEFB186}"/>
              </a:ext>
            </a:extLst>
          </p:cNvPr>
          <p:cNvCxnSpPr/>
          <p:nvPr/>
        </p:nvCxnSpPr>
        <p:spPr>
          <a:xfrm>
            <a:off x="6200633" y="1518313"/>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D8EF9CEF-C82E-4BAE-98CF-880C4F38CBA8}"/>
              </a:ext>
            </a:extLst>
          </p:cNvPr>
          <p:cNvSpPr/>
          <p:nvPr/>
        </p:nvSpPr>
        <p:spPr>
          <a:xfrm>
            <a:off x="709684" y="1360227"/>
            <a:ext cx="4804009" cy="4881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B3F4BA3-1A0B-4D22-9376-FA499327D5D4}"/>
              </a:ext>
            </a:extLst>
          </p:cNvPr>
          <p:cNvGrpSpPr/>
          <p:nvPr/>
        </p:nvGrpSpPr>
        <p:grpSpPr>
          <a:xfrm>
            <a:off x="1107287" y="1578591"/>
            <a:ext cx="3960582" cy="4439682"/>
            <a:chOff x="1107287" y="1578591"/>
            <a:chExt cx="3960582" cy="4439682"/>
          </a:xfrm>
        </p:grpSpPr>
        <p:pic>
          <p:nvPicPr>
            <p:cNvPr id="3" name="Picture 2">
              <a:extLst>
                <a:ext uri="{FF2B5EF4-FFF2-40B4-BE49-F238E27FC236}">
                  <a16:creationId xmlns:a16="http://schemas.microsoft.com/office/drawing/2014/main" id="{F91D998D-10B8-4EAB-A10F-E3C53469AD01}"/>
                </a:ext>
              </a:extLst>
            </p:cNvPr>
            <p:cNvPicPr>
              <a:picLocks noChangeAspect="1"/>
            </p:cNvPicPr>
            <p:nvPr/>
          </p:nvPicPr>
          <p:blipFill>
            <a:blip r:embed="rId2"/>
            <a:stretch>
              <a:fillRect/>
            </a:stretch>
          </p:blipFill>
          <p:spPr>
            <a:xfrm>
              <a:off x="1111835" y="1578591"/>
              <a:ext cx="3939326" cy="3700817"/>
            </a:xfrm>
            <a:prstGeom prst="rect">
              <a:avLst/>
            </a:prstGeom>
          </p:spPr>
        </p:pic>
        <p:pic>
          <p:nvPicPr>
            <p:cNvPr id="9" name="Picture 8">
              <a:extLst>
                <a:ext uri="{FF2B5EF4-FFF2-40B4-BE49-F238E27FC236}">
                  <a16:creationId xmlns:a16="http://schemas.microsoft.com/office/drawing/2014/main" id="{3B5C513A-8096-43C0-ACAC-DB17400AE2BF}"/>
                </a:ext>
              </a:extLst>
            </p:cNvPr>
            <p:cNvPicPr>
              <a:picLocks noChangeAspect="1"/>
            </p:cNvPicPr>
            <p:nvPr/>
          </p:nvPicPr>
          <p:blipFill>
            <a:blip r:embed="rId3"/>
            <a:stretch>
              <a:fillRect/>
            </a:stretch>
          </p:blipFill>
          <p:spPr>
            <a:xfrm>
              <a:off x="1107287" y="5271438"/>
              <a:ext cx="3960582" cy="746835"/>
            </a:xfrm>
            <a:prstGeom prst="rect">
              <a:avLst/>
            </a:prstGeom>
          </p:spPr>
        </p:pic>
      </p:grpSp>
    </p:spTree>
    <p:extLst>
      <p:ext uri="{BB962C8B-B14F-4D97-AF65-F5344CB8AC3E}">
        <p14:creationId xmlns:p14="http://schemas.microsoft.com/office/powerpoint/2010/main" val="348660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ED91E-CA32-4C74-9498-3F32821337E8}"/>
              </a:ext>
            </a:extLst>
          </p:cNvPr>
          <p:cNvSpPr txBox="1"/>
          <p:nvPr/>
        </p:nvSpPr>
        <p:spPr>
          <a:xfrm>
            <a:off x="3643780" y="1599245"/>
            <a:ext cx="7115032" cy="954107"/>
          </a:xfrm>
          <a:prstGeom prst="rect">
            <a:avLst/>
          </a:prstGeom>
          <a:noFill/>
        </p:spPr>
        <p:txBody>
          <a:bodyPr wrap="square" rtlCol="0">
            <a:spAutoFit/>
          </a:bodyPr>
          <a:lstStyle/>
          <a:p>
            <a:pPr algn="just"/>
            <a:r>
              <a:rPr lang="en-US" sz="2800" dirty="0">
                <a:solidFill>
                  <a:schemeClr val="bg1"/>
                </a:solidFill>
                <a:latin typeface="Arial" panose="020B0604020202020204" pitchFamily="34" charset="0"/>
                <a:cs typeface="Arial" panose="020B0604020202020204" pitchFamily="34" charset="0"/>
              </a:rPr>
              <a:t>More successful shots can be seen when taken at the center of the court.</a:t>
            </a:r>
          </a:p>
        </p:txBody>
      </p:sp>
      <p:grpSp>
        <p:nvGrpSpPr>
          <p:cNvPr id="14" name="Group 13">
            <a:extLst>
              <a:ext uri="{FF2B5EF4-FFF2-40B4-BE49-F238E27FC236}">
                <a16:creationId xmlns:a16="http://schemas.microsoft.com/office/drawing/2014/main" id="{FE83BD34-3D68-411E-8868-653F301E2930}"/>
              </a:ext>
            </a:extLst>
          </p:cNvPr>
          <p:cNvGrpSpPr/>
          <p:nvPr/>
        </p:nvGrpSpPr>
        <p:grpSpPr>
          <a:xfrm>
            <a:off x="536010" y="1268971"/>
            <a:ext cx="2993409" cy="4995075"/>
            <a:chOff x="473122" y="1187355"/>
            <a:chExt cx="2993409" cy="4995075"/>
          </a:xfrm>
        </p:grpSpPr>
        <p:sp>
          <p:nvSpPr>
            <p:cNvPr id="13" name="Rectangle 12">
              <a:extLst>
                <a:ext uri="{FF2B5EF4-FFF2-40B4-BE49-F238E27FC236}">
                  <a16:creationId xmlns:a16="http://schemas.microsoft.com/office/drawing/2014/main" id="{CB164F84-4929-405B-A4C9-A27B20D17C0C}"/>
                </a:ext>
              </a:extLst>
            </p:cNvPr>
            <p:cNvSpPr/>
            <p:nvPr/>
          </p:nvSpPr>
          <p:spPr>
            <a:xfrm>
              <a:off x="473122" y="1187355"/>
              <a:ext cx="2993409" cy="4995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7547E87-A420-4444-8E8E-E82C4A251174}"/>
                </a:ext>
              </a:extLst>
            </p:cNvPr>
            <p:cNvGrpSpPr/>
            <p:nvPr/>
          </p:nvGrpSpPr>
          <p:grpSpPr>
            <a:xfrm>
              <a:off x="571330" y="1317646"/>
              <a:ext cx="2662741" cy="4584844"/>
              <a:chOff x="571330" y="1317646"/>
              <a:chExt cx="2662741" cy="4584844"/>
            </a:xfrm>
          </p:grpSpPr>
          <p:pic>
            <p:nvPicPr>
              <p:cNvPr id="2" name="Picture 1">
                <a:extLst>
                  <a:ext uri="{FF2B5EF4-FFF2-40B4-BE49-F238E27FC236}">
                    <a16:creationId xmlns:a16="http://schemas.microsoft.com/office/drawing/2014/main" id="{BBAFC323-AF27-4E45-B360-7669A99A8925}"/>
                  </a:ext>
                </a:extLst>
              </p:cNvPr>
              <p:cNvPicPr>
                <a:picLocks noChangeAspect="1"/>
              </p:cNvPicPr>
              <p:nvPr/>
            </p:nvPicPr>
            <p:blipFill>
              <a:blip r:embed="rId2"/>
              <a:stretch>
                <a:fillRect/>
              </a:stretch>
            </p:blipFill>
            <p:spPr>
              <a:xfrm>
                <a:off x="571330" y="1317646"/>
                <a:ext cx="2662740" cy="2178455"/>
              </a:xfrm>
              <a:prstGeom prst="rect">
                <a:avLst/>
              </a:prstGeom>
            </p:spPr>
          </p:pic>
          <p:pic>
            <p:nvPicPr>
              <p:cNvPr id="10" name="Picture 9">
                <a:extLst>
                  <a:ext uri="{FF2B5EF4-FFF2-40B4-BE49-F238E27FC236}">
                    <a16:creationId xmlns:a16="http://schemas.microsoft.com/office/drawing/2014/main" id="{71FBA08E-9B4E-436A-83C3-DB4523732D26}"/>
                  </a:ext>
                </a:extLst>
              </p:cNvPr>
              <p:cNvPicPr>
                <a:picLocks noChangeAspect="1"/>
              </p:cNvPicPr>
              <p:nvPr/>
            </p:nvPicPr>
            <p:blipFill>
              <a:blip r:embed="rId3"/>
              <a:stretch>
                <a:fillRect/>
              </a:stretch>
            </p:blipFill>
            <p:spPr>
              <a:xfrm>
                <a:off x="571331" y="3496101"/>
                <a:ext cx="2662740" cy="2406389"/>
              </a:xfrm>
              <a:prstGeom prst="rect">
                <a:avLst/>
              </a:prstGeom>
            </p:spPr>
          </p:pic>
        </p:grpSp>
      </p:grpSp>
      <p:grpSp>
        <p:nvGrpSpPr>
          <p:cNvPr id="24" name="Group 23">
            <a:extLst>
              <a:ext uri="{FF2B5EF4-FFF2-40B4-BE49-F238E27FC236}">
                <a16:creationId xmlns:a16="http://schemas.microsoft.com/office/drawing/2014/main" id="{2B2CBB23-C946-401A-A81A-8E59A8211C46}"/>
              </a:ext>
            </a:extLst>
          </p:cNvPr>
          <p:cNvGrpSpPr/>
          <p:nvPr/>
        </p:nvGrpSpPr>
        <p:grpSpPr>
          <a:xfrm>
            <a:off x="3566701" y="3020704"/>
            <a:ext cx="7883771" cy="2691593"/>
            <a:chOff x="3566701" y="3020704"/>
            <a:chExt cx="7883771" cy="2691593"/>
          </a:xfrm>
        </p:grpSpPr>
        <p:sp>
          <p:nvSpPr>
            <p:cNvPr id="23" name="Rectangle 22">
              <a:extLst>
                <a:ext uri="{FF2B5EF4-FFF2-40B4-BE49-F238E27FC236}">
                  <a16:creationId xmlns:a16="http://schemas.microsoft.com/office/drawing/2014/main" id="{B6B19627-16B2-4662-A54B-0DD77E7A3268}"/>
                </a:ext>
              </a:extLst>
            </p:cNvPr>
            <p:cNvSpPr/>
            <p:nvPr/>
          </p:nvSpPr>
          <p:spPr>
            <a:xfrm>
              <a:off x="3566701" y="3020704"/>
              <a:ext cx="7883771" cy="2691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D140315-474F-4BE8-8E36-878BA34AE78B}"/>
                </a:ext>
              </a:extLst>
            </p:cNvPr>
            <p:cNvGrpSpPr/>
            <p:nvPr/>
          </p:nvGrpSpPr>
          <p:grpSpPr>
            <a:xfrm>
              <a:off x="3641274" y="3127559"/>
              <a:ext cx="3713763" cy="2415306"/>
              <a:chOff x="3641274" y="3127559"/>
              <a:chExt cx="3713763" cy="2415306"/>
            </a:xfrm>
          </p:grpSpPr>
          <p:pic>
            <p:nvPicPr>
              <p:cNvPr id="15" name="Picture 14">
                <a:extLst>
                  <a:ext uri="{FF2B5EF4-FFF2-40B4-BE49-F238E27FC236}">
                    <a16:creationId xmlns:a16="http://schemas.microsoft.com/office/drawing/2014/main" id="{0E345094-BD26-42F8-8CA7-9E487CAE2286}"/>
                  </a:ext>
                </a:extLst>
              </p:cNvPr>
              <p:cNvPicPr>
                <a:picLocks noChangeAspect="1"/>
              </p:cNvPicPr>
              <p:nvPr/>
            </p:nvPicPr>
            <p:blipFill>
              <a:blip r:embed="rId4"/>
              <a:stretch>
                <a:fillRect/>
              </a:stretch>
            </p:blipFill>
            <p:spPr>
              <a:xfrm>
                <a:off x="3641274" y="3127559"/>
                <a:ext cx="3711257" cy="1353456"/>
              </a:xfrm>
              <a:prstGeom prst="rect">
                <a:avLst/>
              </a:prstGeom>
            </p:spPr>
          </p:pic>
          <p:pic>
            <p:nvPicPr>
              <p:cNvPr id="16" name="Picture 15">
                <a:extLst>
                  <a:ext uri="{FF2B5EF4-FFF2-40B4-BE49-F238E27FC236}">
                    <a16:creationId xmlns:a16="http://schemas.microsoft.com/office/drawing/2014/main" id="{5ECDFDEC-E940-4BAA-AFA8-36C783CDF772}"/>
                  </a:ext>
                </a:extLst>
              </p:cNvPr>
              <p:cNvPicPr>
                <a:picLocks noChangeAspect="1"/>
              </p:cNvPicPr>
              <p:nvPr/>
            </p:nvPicPr>
            <p:blipFill>
              <a:blip r:embed="rId5"/>
              <a:stretch>
                <a:fillRect/>
              </a:stretch>
            </p:blipFill>
            <p:spPr>
              <a:xfrm>
                <a:off x="3643780" y="4481015"/>
                <a:ext cx="3711257" cy="1061850"/>
              </a:xfrm>
              <a:prstGeom prst="rect">
                <a:avLst/>
              </a:prstGeom>
            </p:spPr>
          </p:pic>
        </p:grpSp>
        <p:grpSp>
          <p:nvGrpSpPr>
            <p:cNvPr id="22" name="Group 21">
              <a:extLst>
                <a:ext uri="{FF2B5EF4-FFF2-40B4-BE49-F238E27FC236}">
                  <a16:creationId xmlns:a16="http://schemas.microsoft.com/office/drawing/2014/main" id="{FCA3AF79-5FC6-4687-A852-62FE6E0B9089}"/>
                </a:ext>
              </a:extLst>
            </p:cNvPr>
            <p:cNvGrpSpPr/>
            <p:nvPr/>
          </p:nvGrpSpPr>
          <p:grpSpPr>
            <a:xfrm>
              <a:off x="7498819" y="3127559"/>
              <a:ext cx="3869765" cy="2415306"/>
              <a:chOff x="7498820" y="3127559"/>
              <a:chExt cx="3328404" cy="2113000"/>
            </a:xfrm>
          </p:grpSpPr>
          <p:pic>
            <p:nvPicPr>
              <p:cNvPr id="18" name="Picture 17">
                <a:extLst>
                  <a:ext uri="{FF2B5EF4-FFF2-40B4-BE49-F238E27FC236}">
                    <a16:creationId xmlns:a16="http://schemas.microsoft.com/office/drawing/2014/main" id="{171C9768-7799-414F-B1F7-95D50FE28C14}"/>
                  </a:ext>
                </a:extLst>
              </p:cNvPr>
              <p:cNvPicPr>
                <a:picLocks noChangeAspect="1"/>
              </p:cNvPicPr>
              <p:nvPr/>
            </p:nvPicPr>
            <p:blipFill>
              <a:blip r:embed="rId6"/>
              <a:stretch>
                <a:fillRect/>
              </a:stretch>
            </p:blipFill>
            <p:spPr>
              <a:xfrm>
                <a:off x="7498820" y="3127559"/>
                <a:ext cx="3328404" cy="1713819"/>
              </a:xfrm>
              <a:prstGeom prst="rect">
                <a:avLst/>
              </a:prstGeom>
            </p:spPr>
          </p:pic>
          <p:pic>
            <p:nvPicPr>
              <p:cNvPr id="20" name="Picture 19">
                <a:extLst>
                  <a:ext uri="{FF2B5EF4-FFF2-40B4-BE49-F238E27FC236}">
                    <a16:creationId xmlns:a16="http://schemas.microsoft.com/office/drawing/2014/main" id="{0A0FFC7F-5D5D-44B6-AAA4-79D461130818}"/>
                  </a:ext>
                </a:extLst>
              </p:cNvPr>
              <p:cNvPicPr>
                <a:picLocks noChangeAspect="1"/>
              </p:cNvPicPr>
              <p:nvPr/>
            </p:nvPicPr>
            <p:blipFill>
              <a:blip r:embed="rId7"/>
              <a:stretch>
                <a:fillRect/>
              </a:stretch>
            </p:blipFill>
            <p:spPr>
              <a:xfrm>
                <a:off x="7498820" y="4838533"/>
                <a:ext cx="3328404" cy="402026"/>
              </a:xfrm>
              <a:prstGeom prst="rect">
                <a:avLst/>
              </a:prstGeom>
            </p:spPr>
          </p:pic>
        </p:grpSp>
      </p:grpSp>
    </p:spTree>
    <p:extLst>
      <p:ext uri="{BB962C8B-B14F-4D97-AF65-F5344CB8AC3E}">
        <p14:creationId xmlns:p14="http://schemas.microsoft.com/office/powerpoint/2010/main" val="56294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296267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735FB4-B869-4538-B9AC-3C4D090E7E20}"/>
              </a:ext>
            </a:extLst>
          </p:cNvPr>
          <p:cNvPicPr>
            <a:picLocks noChangeAspect="1"/>
          </p:cNvPicPr>
          <p:nvPr/>
        </p:nvPicPr>
        <p:blipFill>
          <a:blip r:embed="rId2"/>
          <a:stretch>
            <a:fillRect/>
          </a:stretch>
        </p:blipFill>
        <p:spPr>
          <a:xfrm>
            <a:off x="640675" y="1739005"/>
            <a:ext cx="5786651" cy="4379364"/>
          </a:xfrm>
          <a:prstGeom prst="rect">
            <a:avLst/>
          </a:prstGeom>
        </p:spPr>
      </p:pic>
      <p:sp>
        <p:nvSpPr>
          <p:cNvPr id="5" name="Rectangle 4">
            <a:extLst>
              <a:ext uri="{FF2B5EF4-FFF2-40B4-BE49-F238E27FC236}">
                <a16:creationId xmlns:a16="http://schemas.microsoft.com/office/drawing/2014/main" id="{76DE7BEF-E917-4352-88F2-2E545F05CF69}"/>
              </a:ext>
            </a:extLst>
          </p:cNvPr>
          <p:cNvSpPr/>
          <p:nvPr/>
        </p:nvSpPr>
        <p:spPr>
          <a:xfrm>
            <a:off x="7033146" y="2008704"/>
            <a:ext cx="4299046" cy="3785652"/>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Removed highly correlated values.</a:t>
            </a:r>
          </a:p>
          <a:p>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lat</a:t>
            </a:r>
            <a:r>
              <a:rPr lang="en-US" sz="2000" dirty="0">
                <a:solidFill>
                  <a:schemeClr val="bg1"/>
                </a:solidFill>
                <a:latin typeface="Arial" panose="020B0604020202020204" pitchFamily="34" charset="0"/>
                <a:cs typeface="Arial" panose="020B0604020202020204" pitchFamily="34" charset="0"/>
              </a:rPr>
              <a:t> and </a:t>
            </a:r>
            <a:r>
              <a:rPr lang="en-US" sz="2000" dirty="0" err="1">
                <a:solidFill>
                  <a:schemeClr val="bg1"/>
                </a:solidFill>
                <a:latin typeface="Arial" panose="020B0604020202020204" pitchFamily="34" charset="0"/>
                <a:cs typeface="Arial" panose="020B0604020202020204" pitchFamily="34" charset="0"/>
              </a:rPr>
              <a:t>loc_y</a:t>
            </a:r>
            <a:r>
              <a:rPr lang="en-US" sz="2000" dirty="0">
                <a:solidFill>
                  <a:schemeClr val="bg1"/>
                </a:solidFill>
                <a:latin typeface="Arial" panose="020B0604020202020204" pitchFamily="34" charset="0"/>
                <a:cs typeface="Arial" panose="020B0604020202020204" pitchFamily="34" charset="0"/>
              </a:rPr>
              <a:t> have a perfect negative correlation.</a:t>
            </a:r>
          </a:p>
          <a:p>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lon</a:t>
            </a:r>
            <a:r>
              <a:rPr lang="en-US" sz="2000" dirty="0">
                <a:solidFill>
                  <a:schemeClr val="bg1"/>
                </a:solidFill>
                <a:latin typeface="Arial" panose="020B0604020202020204" pitchFamily="34" charset="0"/>
                <a:cs typeface="Arial" panose="020B0604020202020204" pitchFamily="34" charset="0"/>
              </a:rPr>
              <a:t> and </a:t>
            </a:r>
            <a:r>
              <a:rPr lang="en-US" sz="2000" dirty="0" err="1">
                <a:solidFill>
                  <a:schemeClr val="bg1"/>
                </a:solidFill>
                <a:latin typeface="Arial" panose="020B0604020202020204" pitchFamily="34" charset="0"/>
                <a:cs typeface="Arial" panose="020B0604020202020204" pitchFamily="34" charset="0"/>
              </a:rPr>
              <a:t>loc_x</a:t>
            </a:r>
            <a:r>
              <a:rPr lang="en-US" sz="2000" dirty="0">
                <a:solidFill>
                  <a:schemeClr val="bg1"/>
                </a:solidFill>
                <a:latin typeface="Arial" panose="020B0604020202020204" pitchFamily="34" charset="0"/>
                <a:cs typeface="Arial" panose="020B0604020202020204" pitchFamily="34" charset="0"/>
              </a:rPr>
              <a:t> have a perfect +</a:t>
            </a:r>
            <a:r>
              <a:rPr lang="en-US" sz="2000" dirty="0" err="1">
                <a:solidFill>
                  <a:schemeClr val="bg1"/>
                </a:solidFill>
                <a:latin typeface="Arial" panose="020B0604020202020204" pitchFamily="34" charset="0"/>
                <a:cs typeface="Arial" panose="020B0604020202020204" pitchFamily="34" charset="0"/>
              </a:rPr>
              <a:t>ve</a:t>
            </a:r>
            <a:r>
              <a:rPr lang="en-US" sz="2000" dirty="0">
                <a:solidFill>
                  <a:schemeClr val="bg1"/>
                </a:solidFill>
                <a:latin typeface="Arial" panose="020B0604020202020204" pitchFamily="34" charset="0"/>
                <a:cs typeface="Arial" panose="020B0604020202020204" pitchFamily="34" charset="0"/>
              </a:rPr>
              <a:t> correlation.</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Shot distance is also correlated to </a:t>
            </a:r>
            <a:r>
              <a:rPr lang="en-US" sz="2000" dirty="0" err="1">
                <a:solidFill>
                  <a:schemeClr val="bg1"/>
                </a:solidFill>
                <a:latin typeface="Arial" panose="020B0604020202020204" pitchFamily="34" charset="0"/>
                <a:cs typeface="Arial" panose="020B0604020202020204" pitchFamily="34" charset="0"/>
              </a:rPr>
              <a:t>lat</a:t>
            </a:r>
            <a:r>
              <a:rPr lang="en-US" sz="2000" dirty="0">
                <a:solidFill>
                  <a:schemeClr val="bg1"/>
                </a:solidFill>
                <a:latin typeface="Arial" panose="020B0604020202020204" pitchFamily="34" charset="0"/>
                <a:cs typeface="Arial" panose="020B0604020202020204" pitchFamily="34" charset="0"/>
              </a:rPr>
              <a:t> and </a:t>
            </a:r>
            <a:r>
              <a:rPr lang="en-US" sz="2000" dirty="0" err="1">
                <a:solidFill>
                  <a:schemeClr val="bg1"/>
                </a:solidFill>
                <a:latin typeface="Arial" panose="020B0604020202020204" pitchFamily="34" charset="0"/>
                <a:cs typeface="Arial" panose="020B0604020202020204" pitchFamily="34" charset="0"/>
              </a:rPr>
              <a:t>loc_y</a:t>
            </a:r>
            <a:r>
              <a:rPr lang="en-US" sz="2000" dirty="0">
                <a:solidFill>
                  <a:schemeClr val="bg1"/>
                </a:solidFill>
                <a:latin typeface="Arial" panose="020B0604020202020204" pitchFamily="34" charset="0"/>
                <a:cs typeface="Arial" panose="020B0604020202020204" pitchFamily="34" charset="0"/>
              </a:rPr>
              <a:t> as well with a strength of -0.82 and +0.82, respectively.</a:t>
            </a:r>
          </a:p>
          <a:p>
            <a:r>
              <a:rPr lang="en-US" sz="2000" dirty="0">
                <a:solidFill>
                  <a:schemeClr val="bg1"/>
                </a:soli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a16="http://schemas.microsoft.com/office/drawing/2014/main" id="{14C2A1BD-DC86-4E84-AB7A-F3633540E74B}"/>
              </a:ext>
            </a:extLst>
          </p:cNvPr>
          <p:cNvCxnSpPr/>
          <p:nvPr/>
        </p:nvCxnSpPr>
        <p:spPr>
          <a:xfrm>
            <a:off x="6814781" y="1642986"/>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18C848A-4517-4103-8356-3B8AF0059F8F}"/>
              </a:ext>
            </a:extLst>
          </p:cNvPr>
          <p:cNvSpPr txBox="1"/>
          <p:nvPr/>
        </p:nvSpPr>
        <p:spPr>
          <a:xfrm>
            <a:off x="604281" y="1337481"/>
            <a:ext cx="2056973"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Feature Selection:</a:t>
            </a:r>
          </a:p>
        </p:txBody>
      </p:sp>
      <p:sp>
        <p:nvSpPr>
          <p:cNvPr id="4" name="Oval 3">
            <a:extLst>
              <a:ext uri="{FF2B5EF4-FFF2-40B4-BE49-F238E27FC236}">
                <a16:creationId xmlns:a16="http://schemas.microsoft.com/office/drawing/2014/main" id="{40B468B3-F13B-4A3D-A4F2-FAF5E344F2BA}"/>
              </a:ext>
            </a:extLst>
          </p:cNvPr>
          <p:cNvSpPr/>
          <p:nvPr/>
        </p:nvSpPr>
        <p:spPr>
          <a:xfrm>
            <a:off x="2593075" y="1813086"/>
            <a:ext cx="500418" cy="517893"/>
          </a:xfrm>
          <a:prstGeom prst="ellipse">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0EA3BC1-7696-46C2-A89F-24AF209DC10C}"/>
              </a:ext>
            </a:extLst>
          </p:cNvPr>
          <p:cNvSpPr/>
          <p:nvPr/>
        </p:nvSpPr>
        <p:spPr>
          <a:xfrm>
            <a:off x="2110854" y="3006338"/>
            <a:ext cx="500418" cy="517893"/>
          </a:xfrm>
          <a:prstGeom prst="ellipse">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B72DF4-DA0D-41BE-9BD2-7C503D8BE630}"/>
              </a:ext>
            </a:extLst>
          </p:cNvPr>
          <p:cNvSpPr/>
          <p:nvPr/>
        </p:nvSpPr>
        <p:spPr>
          <a:xfrm>
            <a:off x="4460559" y="2621924"/>
            <a:ext cx="500418" cy="517893"/>
          </a:xfrm>
          <a:prstGeom prst="ellipse">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C5364A-DCDD-4FA6-ABAF-C7969B3AE990}"/>
              </a:ext>
            </a:extLst>
          </p:cNvPr>
          <p:cNvSpPr/>
          <p:nvPr/>
        </p:nvSpPr>
        <p:spPr>
          <a:xfrm>
            <a:off x="4483309" y="1812152"/>
            <a:ext cx="500418" cy="517893"/>
          </a:xfrm>
          <a:prstGeom prst="ellipse">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13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6264857"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 Part 1 – OLS Regression</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6DE7BEF-E917-4352-88F2-2E545F05CF69}"/>
              </a:ext>
            </a:extLst>
          </p:cNvPr>
          <p:cNvSpPr/>
          <p:nvPr/>
        </p:nvSpPr>
        <p:spPr>
          <a:xfrm>
            <a:off x="666464" y="2786457"/>
            <a:ext cx="3052549" cy="1015663"/>
          </a:xfrm>
          <a:prstGeom prst="rect">
            <a:avLst/>
          </a:prstGeom>
        </p:spPr>
        <p:txBody>
          <a:bodyPr wrap="square">
            <a:spAutoFit/>
          </a:bodyPr>
          <a:lstStyle/>
          <a:p>
            <a:r>
              <a:rPr lang="en-US" sz="2000" dirty="0" err="1">
                <a:solidFill>
                  <a:schemeClr val="bg1"/>
                </a:solidFill>
                <a:latin typeface="Arial" panose="020B0604020202020204" pitchFamily="34" charset="0"/>
                <a:cs typeface="Arial" panose="020B0604020202020204" pitchFamily="34" charset="0"/>
              </a:rPr>
              <a:t>Loc_y</a:t>
            </a:r>
            <a:r>
              <a:rPr lang="en-US" sz="2000" dirty="0">
                <a:solidFill>
                  <a:schemeClr val="bg1"/>
                </a:solidFill>
                <a:latin typeface="Arial" panose="020B0604020202020204" pitchFamily="34" charset="0"/>
                <a:cs typeface="Arial" panose="020B0604020202020204" pitchFamily="34" charset="0"/>
              </a:rPr>
              <a:t> and </a:t>
            </a:r>
            <a:r>
              <a:rPr lang="en-US" sz="2000" dirty="0" err="1">
                <a:solidFill>
                  <a:schemeClr val="bg1"/>
                </a:solidFill>
                <a:latin typeface="Arial" panose="020B0604020202020204" pitchFamily="34" charset="0"/>
                <a:cs typeface="Arial" panose="020B0604020202020204" pitchFamily="34" charset="0"/>
              </a:rPr>
              <a:t>lat</a:t>
            </a:r>
            <a:r>
              <a:rPr lang="en-US" sz="2000" dirty="0">
                <a:solidFill>
                  <a:schemeClr val="bg1"/>
                </a:solidFill>
                <a:latin typeface="Arial" panose="020B0604020202020204" pitchFamily="34" charset="0"/>
                <a:cs typeface="Arial" panose="020B0604020202020204" pitchFamily="34" charset="0"/>
              </a:rPr>
              <a:t> explain the 66.9% of the variance in shot distance.</a:t>
            </a:r>
          </a:p>
        </p:txBody>
      </p:sp>
      <p:pic>
        <p:nvPicPr>
          <p:cNvPr id="3" name="Picture 2">
            <a:extLst>
              <a:ext uri="{FF2B5EF4-FFF2-40B4-BE49-F238E27FC236}">
                <a16:creationId xmlns:a16="http://schemas.microsoft.com/office/drawing/2014/main" id="{F4020612-E482-4160-838D-8AAD85E9B2E1}"/>
              </a:ext>
            </a:extLst>
          </p:cNvPr>
          <p:cNvPicPr>
            <a:picLocks noChangeAspect="1"/>
          </p:cNvPicPr>
          <p:nvPr/>
        </p:nvPicPr>
        <p:blipFill>
          <a:blip r:embed="rId2"/>
          <a:stretch>
            <a:fillRect/>
          </a:stretch>
        </p:blipFill>
        <p:spPr>
          <a:xfrm>
            <a:off x="4280848" y="1437565"/>
            <a:ext cx="6978555" cy="4606381"/>
          </a:xfrm>
          <a:prstGeom prst="rect">
            <a:avLst/>
          </a:prstGeom>
        </p:spPr>
      </p:pic>
      <p:cxnSp>
        <p:nvCxnSpPr>
          <p:cNvPr id="7" name="Straight Connector 6">
            <a:extLst>
              <a:ext uri="{FF2B5EF4-FFF2-40B4-BE49-F238E27FC236}">
                <a16:creationId xmlns:a16="http://schemas.microsoft.com/office/drawing/2014/main" id="{4280368C-1FBF-45AC-A331-2CE9D43FE88E}"/>
              </a:ext>
            </a:extLst>
          </p:cNvPr>
          <p:cNvCxnSpPr/>
          <p:nvPr/>
        </p:nvCxnSpPr>
        <p:spPr>
          <a:xfrm>
            <a:off x="3844119" y="1390934"/>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60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44034" y="535390"/>
            <a:ext cx="991829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  Part 1 – LR, LDA, KNN, RF, AdaBoost, SVM</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1BD2A94-E685-49CE-B400-55E7FB9110E3}"/>
              </a:ext>
            </a:extLst>
          </p:cNvPr>
          <p:cNvPicPr>
            <a:picLocks noChangeAspect="1"/>
          </p:cNvPicPr>
          <p:nvPr/>
        </p:nvPicPr>
        <p:blipFill>
          <a:blip r:embed="rId2"/>
          <a:stretch>
            <a:fillRect/>
          </a:stretch>
        </p:blipFill>
        <p:spPr>
          <a:xfrm>
            <a:off x="666464" y="1628632"/>
            <a:ext cx="4602703" cy="3463230"/>
          </a:xfrm>
          <a:prstGeom prst="rect">
            <a:avLst/>
          </a:prstGeom>
        </p:spPr>
      </p:pic>
      <p:pic>
        <p:nvPicPr>
          <p:cNvPr id="4" name="Picture 3">
            <a:extLst>
              <a:ext uri="{FF2B5EF4-FFF2-40B4-BE49-F238E27FC236}">
                <a16:creationId xmlns:a16="http://schemas.microsoft.com/office/drawing/2014/main" id="{0DEB24E6-CDFD-4826-BD2F-BCC63804FD59}"/>
              </a:ext>
            </a:extLst>
          </p:cNvPr>
          <p:cNvPicPr>
            <a:picLocks noChangeAspect="1"/>
          </p:cNvPicPr>
          <p:nvPr/>
        </p:nvPicPr>
        <p:blipFill>
          <a:blip r:embed="rId3"/>
          <a:stretch>
            <a:fillRect/>
          </a:stretch>
        </p:blipFill>
        <p:spPr>
          <a:xfrm>
            <a:off x="5725234" y="2851245"/>
            <a:ext cx="5141937" cy="2026705"/>
          </a:xfrm>
          <a:prstGeom prst="rect">
            <a:avLst/>
          </a:prstGeom>
        </p:spPr>
      </p:pic>
      <p:sp>
        <p:nvSpPr>
          <p:cNvPr id="7" name="Rectangle 6">
            <a:extLst>
              <a:ext uri="{FF2B5EF4-FFF2-40B4-BE49-F238E27FC236}">
                <a16:creationId xmlns:a16="http://schemas.microsoft.com/office/drawing/2014/main" id="{D4D5E612-910B-4F2B-BF7B-B2B0F507BEE6}"/>
              </a:ext>
            </a:extLst>
          </p:cNvPr>
          <p:cNvSpPr/>
          <p:nvPr/>
        </p:nvSpPr>
        <p:spPr>
          <a:xfrm>
            <a:off x="5725234" y="1743413"/>
            <a:ext cx="4778036" cy="1323439"/>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LDA, AdaBoost and LR are the most accurate models in predicting shots.</a:t>
            </a:r>
          </a:p>
          <a:p>
            <a:endParaRPr lang="en-US" sz="2000" dirty="0">
              <a:solidFill>
                <a:schemeClr val="bg1"/>
              </a:solidFill>
              <a:latin typeface="Arial" panose="020B0604020202020204" pitchFamily="34" charset="0"/>
              <a:cs typeface="Arial" panose="020B0604020202020204" pitchFamily="34" charset="0"/>
            </a:endParaRPr>
          </a:p>
          <a:p>
            <a:endParaRPr lang="en-US" sz="2000" dirty="0">
              <a:solidFill>
                <a:schemeClr val="bg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CB9035EE-8CEC-4AD7-86BB-07308EA4BB6F}"/>
              </a:ext>
            </a:extLst>
          </p:cNvPr>
          <p:cNvCxnSpPr/>
          <p:nvPr/>
        </p:nvCxnSpPr>
        <p:spPr>
          <a:xfrm>
            <a:off x="5445456" y="1371611"/>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1D820808-CD04-4F86-A81A-76796F930FE4}"/>
              </a:ext>
            </a:extLst>
          </p:cNvPr>
          <p:cNvSpPr/>
          <p:nvPr/>
        </p:nvSpPr>
        <p:spPr>
          <a:xfrm>
            <a:off x="1146412" y="1892490"/>
            <a:ext cx="3871415" cy="614149"/>
          </a:xfrm>
          <a:prstGeom prst="rect">
            <a:avLst/>
          </a:prstGeom>
          <a:solidFill>
            <a:srgbClr val="B31166">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237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6216766"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 – Part 2 </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7173E2-5F39-49ED-96C5-5BA8B4E24A57}"/>
              </a:ext>
            </a:extLst>
          </p:cNvPr>
          <p:cNvSpPr txBox="1"/>
          <p:nvPr/>
        </p:nvSpPr>
        <p:spPr>
          <a:xfrm>
            <a:off x="559558" y="4598565"/>
            <a:ext cx="4160178"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Annual Ticket Price and Fan Cost Data</a:t>
            </a:r>
          </a:p>
        </p:txBody>
      </p:sp>
      <p:sp>
        <p:nvSpPr>
          <p:cNvPr id="9" name="Rectangle 8">
            <a:extLst>
              <a:ext uri="{FF2B5EF4-FFF2-40B4-BE49-F238E27FC236}">
                <a16:creationId xmlns:a16="http://schemas.microsoft.com/office/drawing/2014/main" id="{B6390A9F-6136-43B3-9C48-6284EC2D412D}"/>
              </a:ext>
            </a:extLst>
          </p:cNvPr>
          <p:cNvSpPr/>
          <p:nvPr/>
        </p:nvSpPr>
        <p:spPr>
          <a:xfrm>
            <a:off x="525611" y="4967897"/>
            <a:ext cx="5825147" cy="2361993"/>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From Rodney Fort’s sports financial data</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Lakers game performance from 1996 to 2015</a:t>
            </a:r>
          </a:p>
          <a:p>
            <a:pPr lvl="1" algn="just">
              <a:lnSpc>
                <a:spcPct val="107000"/>
              </a:lnSpc>
              <a:spcAft>
                <a:spcPts val="800"/>
              </a:spcAft>
            </a:pPr>
            <a:endParaRPr lang="en-US"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
        <p:nvSpPr>
          <p:cNvPr id="10" name="TextBox 9">
            <a:extLst>
              <a:ext uri="{FF2B5EF4-FFF2-40B4-BE49-F238E27FC236}">
                <a16:creationId xmlns:a16="http://schemas.microsoft.com/office/drawing/2014/main" id="{D50035A5-08A2-415D-AD5F-E7E1DC87A8D0}"/>
              </a:ext>
            </a:extLst>
          </p:cNvPr>
          <p:cNvSpPr txBox="1"/>
          <p:nvPr/>
        </p:nvSpPr>
        <p:spPr>
          <a:xfrm>
            <a:off x="525611" y="1179056"/>
            <a:ext cx="368562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Annual Income and Expense Data</a:t>
            </a:r>
          </a:p>
        </p:txBody>
      </p:sp>
      <p:sp>
        <p:nvSpPr>
          <p:cNvPr id="12" name="Rectangle 11">
            <a:extLst>
              <a:ext uri="{FF2B5EF4-FFF2-40B4-BE49-F238E27FC236}">
                <a16:creationId xmlns:a16="http://schemas.microsoft.com/office/drawing/2014/main" id="{5689E303-F45A-48D5-9AC3-F5BF46845043}"/>
              </a:ext>
            </a:extLst>
          </p:cNvPr>
          <p:cNvSpPr/>
          <p:nvPr/>
        </p:nvSpPr>
        <p:spPr>
          <a:xfrm>
            <a:off x="525611" y="1459846"/>
            <a:ext cx="10715767" cy="186044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From Rodney Fort’s sports financial data</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hlinkClick r:id="rId2"/>
              </a:rPr>
              <a:t>https://sites.google.com/site/rodswebpages/codes</a:t>
            </a:r>
            <a:r>
              <a:rPr lang="en-US" dirty="0">
                <a:solidFill>
                  <a:schemeClr val="bg1"/>
                </a:solidFill>
                <a:latin typeface="Arial" panose="020B0604020202020204" pitchFamily="34" charset="0"/>
                <a:cs typeface="Arial" panose="020B0604020202020204" pitchFamily="34" charset="0"/>
              </a:rPr>
              <a:t> https://drive.google.com/drive/folders/1pr_yPm9oPLcfCtWOtnrLoJdvzFDbYBAk</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Lakers financial performance by year from 1996 to 2015</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AF4071DB-F8D5-43B4-AB75-58181969F74C}"/>
              </a:ext>
            </a:extLst>
          </p:cNvPr>
          <p:cNvPicPr>
            <a:picLocks noChangeAspect="1"/>
          </p:cNvPicPr>
          <p:nvPr/>
        </p:nvPicPr>
        <p:blipFill>
          <a:blip r:embed="rId3"/>
          <a:stretch>
            <a:fillRect/>
          </a:stretch>
        </p:blipFill>
        <p:spPr>
          <a:xfrm>
            <a:off x="6909236" y="4749421"/>
            <a:ext cx="3672833" cy="1547654"/>
          </a:xfrm>
          <a:prstGeom prst="rect">
            <a:avLst/>
          </a:prstGeom>
        </p:spPr>
      </p:pic>
      <p:pic>
        <p:nvPicPr>
          <p:cNvPr id="4" name="Picture 3">
            <a:extLst>
              <a:ext uri="{FF2B5EF4-FFF2-40B4-BE49-F238E27FC236}">
                <a16:creationId xmlns:a16="http://schemas.microsoft.com/office/drawing/2014/main" id="{21DDD1BD-DDD6-442F-9874-38E5C3DAAD37}"/>
              </a:ext>
            </a:extLst>
          </p:cNvPr>
          <p:cNvPicPr>
            <a:picLocks noChangeAspect="1"/>
          </p:cNvPicPr>
          <p:nvPr/>
        </p:nvPicPr>
        <p:blipFill>
          <a:blip r:embed="rId4"/>
          <a:stretch>
            <a:fillRect/>
          </a:stretch>
        </p:blipFill>
        <p:spPr>
          <a:xfrm>
            <a:off x="898186" y="3048115"/>
            <a:ext cx="7590721" cy="1404217"/>
          </a:xfrm>
          <a:prstGeom prst="rect">
            <a:avLst/>
          </a:prstGeom>
        </p:spPr>
      </p:pic>
      <p:sp>
        <p:nvSpPr>
          <p:cNvPr id="5" name="Rectangle 4">
            <a:extLst>
              <a:ext uri="{FF2B5EF4-FFF2-40B4-BE49-F238E27FC236}">
                <a16:creationId xmlns:a16="http://schemas.microsoft.com/office/drawing/2014/main" id="{AB4F8F71-454A-43A1-96ED-5A8EF91029BA}"/>
              </a:ext>
            </a:extLst>
          </p:cNvPr>
          <p:cNvSpPr/>
          <p:nvPr/>
        </p:nvSpPr>
        <p:spPr>
          <a:xfrm>
            <a:off x="5923128" y="3048115"/>
            <a:ext cx="1742364" cy="1404217"/>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82973-C8FF-40B8-978F-5E71062D7779}"/>
              </a:ext>
            </a:extLst>
          </p:cNvPr>
          <p:cNvSpPr/>
          <p:nvPr/>
        </p:nvSpPr>
        <p:spPr>
          <a:xfrm>
            <a:off x="7997588" y="4749421"/>
            <a:ext cx="1965278" cy="1547654"/>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8E3F17-628C-4C2B-8F90-5BAC3AF4045E}"/>
              </a:ext>
            </a:extLst>
          </p:cNvPr>
          <p:cNvSpPr/>
          <p:nvPr/>
        </p:nvSpPr>
        <p:spPr>
          <a:xfrm>
            <a:off x="7856561" y="1410269"/>
            <a:ext cx="486770" cy="28203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4B38580-D896-431F-B231-99EE2E20C837}"/>
              </a:ext>
            </a:extLst>
          </p:cNvPr>
          <p:cNvSpPr txBox="1"/>
          <p:nvPr/>
        </p:nvSpPr>
        <p:spPr>
          <a:xfrm>
            <a:off x="8343331" y="1353950"/>
            <a:ext cx="2052218" cy="430887"/>
          </a:xfrm>
          <a:prstGeom prst="rect">
            <a:avLst/>
          </a:prstGeom>
          <a:noFill/>
        </p:spPr>
        <p:txBody>
          <a:bodyPr wrap="square" rtlCol="0">
            <a:spAutoFit/>
          </a:bodyPr>
          <a:lstStyle/>
          <a:p>
            <a:r>
              <a:rPr lang="en-US" sz="1100" dirty="0">
                <a:solidFill>
                  <a:schemeClr val="bg1"/>
                </a:solidFill>
                <a:latin typeface="Arial" panose="020B0604020202020204" pitchFamily="34" charset="0"/>
                <a:cs typeface="Arial" panose="020B0604020202020204" pitchFamily="34" charset="0"/>
              </a:rPr>
              <a:t>Columns selected in the final data frame</a:t>
            </a:r>
          </a:p>
        </p:txBody>
      </p:sp>
    </p:spTree>
    <p:extLst>
      <p:ext uri="{BB962C8B-B14F-4D97-AF65-F5344CB8AC3E}">
        <p14:creationId xmlns:p14="http://schemas.microsoft.com/office/powerpoint/2010/main" val="36559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610295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 – Part 2</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0035A5-08A2-415D-AD5F-E7E1DC87A8D0}"/>
              </a:ext>
            </a:extLst>
          </p:cNvPr>
          <p:cNvSpPr txBox="1"/>
          <p:nvPr/>
        </p:nvSpPr>
        <p:spPr>
          <a:xfrm>
            <a:off x="525611" y="1179056"/>
            <a:ext cx="2151230"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Lakers Attendance</a:t>
            </a:r>
          </a:p>
        </p:txBody>
      </p:sp>
      <p:sp>
        <p:nvSpPr>
          <p:cNvPr id="12" name="Rectangle 11">
            <a:extLst>
              <a:ext uri="{FF2B5EF4-FFF2-40B4-BE49-F238E27FC236}">
                <a16:creationId xmlns:a16="http://schemas.microsoft.com/office/drawing/2014/main" id="{5689E303-F45A-48D5-9AC3-F5BF46845043}"/>
              </a:ext>
            </a:extLst>
          </p:cNvPr>
          <p:cNvSpPr/>
          <p:nvPr/>
        </p:nvSpPr>
        <p:spPr>
          <a:xfrm>
            <a:off x="525611" y="1459846"/>
            <a:ext cx="10715767" cy="2361993"/>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Data provided by the Association of Professional Basketball Research</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hlinkClick r:id="rId2"/>
              </a:rPr>
              <a:t>https://www.apbr.org/attendance.html</a:t>
            </a:r>
            <a:endParaRPr lang="en-US"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Years covered from 1960 to 2015</a:t>
            </a: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24E857A1-AB30-484A-A44B-D51AADA1C44F}"/>
              </a:ext>
            </a:extLst>
          </p:cNvPr>
          <p:cNvPicPr>
            <a:picLocks noChangeAspect="1"/>
          </p:cNvPicPr>
          <p:nvPr/>
        </p:nvPicPr>
        <p:blipFill>
          <a:blip r:embed="rId3"/>
          <a:stretch>
            <a:fillRect/>
          </a:stretch>
        </p:blipFill>
        <p:spPr>
          <a:xfrm>
            <a:off x="6322922" y="1937982"/>
            <a:ext cx="3304435" cy="1740729"/>
          </a:xfrm>
          <a:prstGeom prst="rect">
            <a:avLst/>
          </a:prstGeom>
        </p:spPr>
      </p:pic>
      <p:sp>
        <p:nvSpPr>
          <p:cNvPr id="7" name="Rectangle 6">
            <a:extLst>
              <a:ext uri="{FF2B5EF4-FFF2-40B4-BE49-F238E27FC236}">
                <a16:creationId xmlns:a16="http://schemas.microsoft.com/office/drawing/2014/main" id="{5A422231-F7AB-442E-970A-86A62E2B7ACA}"/>
              </a:ext>
            </a:extLst>
          </p:cNvPr>
          <p:cNvSpPr/>
          <p:nvPr/>
        </p:nvSpPr>
        <p:spPr>
          <a:xfrm>
            <a:off x="6896669" y="1937982"/>
            <a:ext cx="2730688" cy="1774209"/>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8B4818-887C-4A6A-86D6-D964BEC73C6E}"/>
              </a:ext>
            </a:extLst>
          </p:cNvPr>
          <p:cNvSpPr/>
          <p:nvPr/>
        </p:nvSpPr>
        <p:spPr>
          <a:xfrm>
            <a:off x="8370626" y="1423019"/>
            <a:ext cx="486770" cy="28203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DD6240-6717-43D0-9EC5-15B44C12C4DB}"/>
              </a:ext>
            </a:extLst>
          </p:cNvPr>
          <p:cNvSpPr txBox="1"/>
          <p:nvPr/>
        </p:nvSpPr>
        <p:spPr>
          <a:xfrm>
            <a:off x="8857396" y="1366700"/>
            <a:ext cx="2052218" cy="430887"/>
          </a:xfrm>
          <a:prstGeom prst="rect">
            <a:avLst/>
          </a:prstGeom>
          <a:noFill/>
        </p:spPr>
        <p:txBody>
          <a:bodyPr wrap="square" rtlCol="0">
            <a:spAutoFit/>
          </a:bodyPr>
          <a:lstStyle/>
          <a:p>
            <a:r>
              <a:rPr lang="en-US" sz="1100" dirty="0">
                <a:solidFill>
                  <a:schemeClr val="bg1"/>
                </a:solidFill>
                <a:latin typeface="Arial" panose="020B0604020202020204" pitchFamily="34" charset="0"/>
                <a:cs typeface="Arial" panose="020B0604020202020204" pitchFamily="34" charset="0"/>
              </a:rPr>
              <a:t>Columns selected in the final data frame</a:t>
            </a:r>
          </a:p>
        </p:txBody>
      </p:sp>
      <p:sp>
        <p:nvSpPr>
          <p:cNvPr id="14" name="TextBox 13">
            <a:extLst>
              <a:ext uri="{FF2B5EF4-FFF2-40B4-BE49-F238E27FC236}">
                <a16:creationId xmlns:a16="http://schemas.microsoft.com/office/drawing/2014/main" id="{2A09C70C-F344-4434-859B-6729A045FBC6}"/>
              </a:ext>
            </a:extLst>
          </p:cNvPr>
          <p:cNvSpPr txBox="1"/>
          <p:nvPr/>
        </p:nvSpPr>
        <p:spPr>
          <a:xfrm>
            <a:off x="564280" y="3571796"/>
            <a:ext cx="2518703"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Lakers Annual Record</a:t>
            </a:r>
          </a:p>
        </p:txBody>
      </p:sp>
      <p:sp>
        <p:nvSpPr>
          <p:cNvPr id="15" name="Rectangle 14">
            <a:extLst>
              <a:ext uri="{FF2B5EF4-FFF2-40B4-BE49-F238E27FC236}">
                <a16:creationId xmlns:a16="http://schemas.microsoft.com/office/drawing/2014/main" id="{E2B48871-9F42-447D-A370-8BE4D8B92904}"/>
              </a:ext>
            </a:extLst>
          </p:cNvPr>
          <p:cNvSpPr/>
          <p:nvPr/>
        </p:nvSpPr>
        <p:spPr>
          <a:xfrm>
            <a:off x="564280" y="3852586"/>
            <a:ext cx="10715767" cy="41592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Sourced from Sports Reference API, Robert Clark</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https://sportsreference.readthedocs.io/en/stable/nba.html</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Installed </a:t>
            </a:r>
            <a:r>
              <a:rPr lang="en-US" dirty="0" err="1">
                <a:solidFill>
                  <a:schemeClr val="bg1"/>
                </a:solidFill>
                <a:latin typeface="Arial" panose="020B0604020202020204" pitchFamily="34" charset="0"/>
                <a:cs typeface="Arial" panose="020B0604020202020204" pitchFamily="34" charset="0"/>
              </a:rPr>
              <a:t>sportsreference</a:t>
            </a:r>
            <a:r>
              <a:rPr lang="en-US" dirty="0">
                <a:solidFill>
                  <a:schemeClr val="bg1"/>
                </a:solidFill>
                <a:latin typeface="Arial" panose="020B0604020202020204" pitchFamily="34" charset="0"/>
                <a:cs typeface="Arial" panose="020B0604020202020204" pitchFamily="34" charset="0"/>
              </a:rPr>
              <a:t> and chose Lakers annual records from 1996 to 2016</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Data selected:</a:t>
            </a:r>
            <a:endParaRPr lang="en-US" sz="1400"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r>
              <a:rPr lang="en-US" sz="1400" dirty="0">
                <a:solidFill>
                  <a:schemeClr val="bg1"/>
                </a:solidFill>
                <a:latin typeface="Arial" panose="020B0604020202020204" pitchFamily="34" charset="0"/>
                <a:cs typeface="Arial" panose="020B0604020202020204" pitchFamily="34" charset="0"/>
              </a:rPr>
              <a:t>Wins</a:t>
            </a:r>
          </a:p>
          <a:p>
            <a:pPr marL="800100" lvl="1" indent="-342900" algn="just">
              <a:lnSpc>
                <a:spcPct val="107000"/>
              </a:lnSpc>
              <a:spcAft>
                <a:spcPts val="800"/>
              </a:spcAft>
              <a:buFont typeface="Wingdings" panose="05000000000000000000" pitchFamily="2" charset="2"/>
              <a:buChar char="§"/>
            </a:pPr>
            <a:r>
              <a:rPr lang="en-US" sz="1400" dirty="0">
                <a:solidFill>
                  <a:schemeClr val="bg1"/>
                </a:solidFill>
                <a:latin typeface="Arial" panose="020B0604020202020204" pitchFamily="34" charset="0"/>
                <a:cs typeface="Arial" panose="020B0604020202020204" pitchFamily="34" charset="0"/>
              </a:rPr>
              <a:t>Losses</a:t>
            </a:r>
          </a:p>
          <a:p>
            <a:pPr marL="800100" lvl="1" indent="-342900" algn="just">
              <a:lnSpc>
                <a:spcPct val="107000"/>
              </a:lnSpc>
              <a:spcAft>
                <a:spcPts val="800"/>
              </a:spcAft>
              <a:buFont typeface="Wingdings" panose="05000000000000000000" pitchFamily="2" charset="2"/>
              <a:buChar char="§"/>
            </a:pPr>
            <a:r>
              <a:rPr lang="en-US" sz="1400" dirty="0">
                <a:solidFill>
                  <a:schemeClr val="bg1"/>
                </a:solidFill>
                <a:latin typeface="Arial" panose="020B0604020202020204" pitchFamily="34" charset="0"/>
                <a:cs typeface="Arial" panose="020B0604020202020204" pitchFamily="34" charset="0"/>
              </a:rPr>
              <a:t>Wins Ratio = Wins / (Wins + Losses) – </a:t>
            </a:r>
            <a:r>
              <a:rPr lang="en-US" sz="1400" i="1" dirty="0">
                <a:solidFill>
                  <a:schemeClr val="bg1"/>
                </a:solidFill>
                <a:latin typeface="Arial" panose="020B0604020202020204" pitchFamily="34" charset="0"/>
                <a:cs typeface="Arial" panose="020B0604020202020204" pitchFamily="34" charset="0"/>
              </a:rPr>
              <a:t>Derived column</a:t>
            </a: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19022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610295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 – Part 2</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0035A5-08A2-415D-AD5F-E7E1DC87A8D0}"/>
              </a:ext>
            </a:extLst>
          </p:cNvPr>
          <p:cNvSpPr txBox="1"/>
          <p:nvPr/>
        </p:nvSpPr>
        <p:spPr>
          <a:xfrm>
            <a:off x="525611" y="1179056"/>
            <a:ext cx="2052870"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Lakers Team Data</a:t>
            </a:r>
          </a:p>
        </p:txBody>
      </p:sp>
      <p:sp>
        <p:nvSpPr>
          <p:cNvPr id="15" name="Rectangle 14">
            <a:extLst>
              <a:ext uri="{FF2B5EF4-FFF2-40B4-BE49-F238E27FC236}">
                <a16:creationId xmlns:a16="http://schemas.microsoft.com/office/drawing/2014/main" id="{E2B48871-9F42-447D-A370-8BE4D8B92904}"/>
              </a:ext>
            </a:extLst>
          </p:cNvPr>
          <p:cNvSpPr/>
          <p:nvPr/>
        </p:nvSpPr>
        <p:spPr>
          <a:xfrm>
            <a:off x="525613" y="1650747"/>
            <a:ext cx="3887164" cy="4213654"/>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Sourced from Sports Reference API, Robert Clark</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https://sportsreference.readthedocs.io/en/stable/nba.html</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Installed </a:t>
            </a:r>
            <a:r>
              <a:rPr lang="en-US" dirty="0" err="1">
                <a:solidFill>
                  <a:schemeClr val="bg1"/>
                </a:solidFill>
                <a:latin typeface="Arial" panose="020B0604020202020204" pitchFamily="34" charset="0"/>
                <a:cs typeface="Arial" panose="020B0604020202020204" pitchFamily="34" charset="0"/>
              </a:rPr>
              <a:t>sportsreference</a:t>
            </a:r>
            <a:r>
              <a:rPr lang="en-US" dirty="0">
                <a:solidFill>
                  <a:schemeClr val="bg1"/>
                </a:solidFill>
                <a:latin typeface="Arial" panose="020B0604020202020204" pitchFamily="34" charset="0"/>
                <a:cs typeface="Arial" panose="020B0604020202020204" pitchFamily="34" charset="0"/>
              </a:rPr>
              <a:t> and chose Lakers annual records from 1996 to 2016</a:t>
            </a:r>
          </a:p>
          <a:p>
            <a:pPr marL="342900" indent="-342900" algn="just">
              <a:lnSpc>
                <a:spcPct val="107000"/>
              </a:lnSpc>
              <a:spcAft>
                <a:spcPts val="800"/>
              </a:spcAft>
              <a:buFont typeface="Wingdings" panose="05000000000000000000" pitchFamily="2" charset="2"/>
              <a:buChar char="§"/>
            </a:pPr>
            <a:endParaRPr lang="en-US" sz="1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endParaRPr lang="en-US" sz="1400"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78FECC5A-D923-473E-B81E-7DADD69D03F7}"/>
              </a:ext>
            </a:extLst>
          </p:cNvPr>
          <p:cNvPicPr>
            <a:picLocks noChangeAspect="1"/>
          </p:cNvPicPr>
          <p:nvPr/>
        </p:nvPicPr>
        <p:blipFill>
          <a:blip r:embed="rId2"/>
          <a:stretch>
            <a:fillRect/>
          </a:stretch>
        </p:blipFill>
        <p:spPr>
          <a:xfrm>
            <a:off x="5036023" y="1730475"/>
            <a:ext cx="6550925" cy="1800690"/>
          </a:xfrm>
          <a:prstGeom prst="rect">
            <a:avLst/>
          </a:prstGeom>
        </p:spPr>
      </p:pic>
      <p:pic>
        <p:nvPicPr>
          <p:cNvPr id="4" name="Picture 3">
            <a:extLst>
              <a:ext uri="{FF2B5EF4-FFF2-40B4-BE49-F238E27FC236}">
                <a16:creationId xmlns:a16="http://schemas.microsoft.com/office/drawing/2014/main" id="{45E0EF4E-2590-402B-93E4-CFE5131ADAEE}"/>
              </a:ext>
            </a:extLst>
          </p:cNvPr>
          <p:cNvPicPr>
            <a:picLocks noChangeAspect="1"/>
          </p:cNvPicPr>
          <p:nvPr/>
        </p:nvPicPr>
        <p:blipFill>
          <a:blip r:embed="rId3"/>
          <a:stretch>
            <a:fillRect/>
          </a:stretch>
        </p:blipFill>
        <p:spPr>
          <a:xfrm>
            <a:off x="5036023" y="4021011"/>
            <a:ext cx="2042616" cy="2261467"/>
          </a:xfrm>
          <a:prstGeom prst="rect">
            <a:avLst/>
          </a:prstGeom>
        </p:spPr>
      </p:pic>
      <p:sp>
        <p:nvSpPr>
          <p:cNvPr id="5" name="Rectangle 4">
            <a:extLst>
              <a:ext uri="{FF2B5EF4-FFF2-40B4-BE49-F238E27FC236}">
                <a16:creationId xmlns:a16="http://schemas.microsoft.com/office/drawing/2014/main" id="{4494F32A-0C7B-4BE5-A1C4-F9877E2D3EDC}"/>
              </a:ext>
            </a:extLst>
          </p:cNvPr>
          <p:cNvSpPr/>
          <p:nvPr/>
        </p:nvSpPr>
        <p:spPr>
          <a:xfrm>
            <a:off x="4950019" y="1314116"/>
            <a:ext cx="2364750" cy="336631"/>
          </a:xfrm>
          <a:prstGeom prst="rect">
            <a:avLst/>
          </a:prstGeom>
        </p:spPr>
        <p:txBody>
          <a:bodyPr wrap="none">
            <a:spAutoFit/>
          </a:bodyPr>
          <a:lstStyle/>
          <a:p>
            <a:pPr algn="just">
              <a:lnSpc>
                <a:spcPct val="107000"/>
              </a:lnSpc>
              <a:spcAft>
                <a:spcPts val="800"/>
              </a:spcAft>
            </a:pPr>
            <a:r>
              <a:rPr lang="en-US" sz="1600" dirty="0">
                <a:solidFill>
                  <a:schemeClr val="bg1"/>
                </a:solidFill>
                <a:latin typeface="Arial" panose="020B0604020202020204" pitchFamily="34" charset="0"/>
                <a:cs typeface="Arial" panose="020B0604020202020204" pitchFamily="34" charset="0"/>
              </a:rPr>
              <a:t>Data selected (excerpt):</a:t>
            </a:r>
          </a:p>
        </p:txBody>
      </p:sp>
      <p:sp>
        <p:nvSpPr>
          <p:cNvPr id="16" name="Rectangle 15">
            <a:extLst>
              <a:ext uri="{FF2B5EF4-FFF2-40B4-BE49-F238E27FC236}">
                <a16:creationId xmlns:a16="http://schemas.microsoft.com/office/drawing/2014/main" id="{FEC74103-C8C7-46DC-A556-C71B07406359}"/>
              </a:ext>
            </a:extLst>
          </p:cNvPr>
          <p:cNvSpPr/>
          <p:nvPr/>
        </p:nvSpPr>
        <p:spPr>
          <a:xfrm>
            <a:off x="4902123" y="3639617"/>
            <a:ext cx="2031325" cy="336631"/>
          </a:xfrm>
          <a:prstGeom prst="rect">
            <a:avLst/>
          </a:prstGeom>
        </p:spPr>
        <p:txBody>
          <a:bodyPr wrap="none">
            <a:spAutoFit/>
          </a:bodyPr>
          <a:lstStyle/>
          <a:p>
            <a:pPr algn="just">
              <a:lnSpc>
                <a:spcPct val="107000"/>
              </a:lnSpc>
              <a:spcAft>
                <a:spcPts val="800"/>
              </a:spcAft>
            </a:pPr>
            <a:r>
              <a:rPr lang="en-US" sz="1600" dirty="0">
                <a:solidFill>
                  <a:schemeClr val="bg1"/>
                </a:solidFill>
                <a:latin typeface="Arial" panose="020B0604020202020204" pitchFamily="34" charset="0"/>
                <a:cs typeface="Arial" panose="020B0604020202020204" pitchFamily="34" charset="0"/>
              </a:rPr>
              <a:t>Final data selected:</a:t>
            </a:r>
          </a:p>
        </p:txBody>
      </p:sp>
      <p:cxnSp>
        <p:nvCxnSpPr>
          <p:cNvPr id="17" name="Straight Connector 16">
            <a:extLst>
              <a:ext uri="{FF2B5EF4-FFF2-40B4-BE49-F238E27FC236}">
                <a16:creationId xmlns:a16="http://schemas.microsoft.com/office/drawing/2014/main" id="{40E2FFF4-F5D6-4AB7-9C4B-FB6692F65012}"/>
              </a:ext>
            </a:extLst>
          </p:cNvPr>
          <p:cNvCxnSpPr/>
          <p:nvPr/>
        </p:nvCxnSpPr>
        <p:spPr>
          <a:xfrm>
            <a:off x="4653885" y="1548388"/>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104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2" descr="Image result for kobe bryant color">
            <a:extLst>
              <a:ext uri="{FF2B5EF4-FFF2-40B4-BE49-F238E27FC236}">
                <a16:creationId xmlns:a16="http://schemas.microsoft.com/office/drawing/2014/main" id="{B7F51756-C5EA-465E-83C9-2A3BBBAB1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514" y="2315568"/>
            <a:ext cx="7758201" cy="40412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86592E-EFCB-4D9C-89EF-97EE7E4A15B3}"/>
              </a:ext>
            </a:extLst>
          </p:cNvPr>
          <p:cNvSpPr txBox="1"/>
          <p:nvPr/>
        </p:nvSpPr>
        <p:spPr>
          <a:xfrm>
            <a:off x="1649756" y="435477"/>
            <a:ext cx="8545121" cy="1938992"/>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cs typeface="Arial" panose="020B0604020202020204" pitchFamily="34" charset="0"/>
              </a:rPr>
              <a:t>Kobe Bryant</a:t>
            </a:r>
          </a:p>
          <a:p>
            <a:pPr algn="ctr"/>
            <a:r>
              <a:rPr lang="en-US" sz="4000" b="1" dirty="0">
                <a:solidFill>
                  <a:schemeClr val="bg1"/>
                </a:solidFill>
                <a:latin typeface="Arial" panose="020B0604020202020204" pitchFamily="34" charset="0"/>
                <a:cs typeface="Arial" panose="020B0604020202020204" pitchFamily="34" charset="0"/>
              </a:rPr>
              <a:t> Shot Prediction and </a:t>
            </a:r>
          </a:p>
          <a:p>
            <a:pPr algn="ctr"/>
            <a:r>
              <a:rPr lang="en-US" sz="4000" b="1" dirty="0">
                <a:solidFill>
                  <a:schemeClr val="bg1"/>
                </a:solidFill>
                <a:latin typeface="Arial" panose="020B0604020202020204" pitchFamily="34" charset="0"/>
                <a:cs typeface="Arial" panose="020B0604020202020204" pitchFamily="34" charset="0"/>
              </a:rPr>
              <a:t>Financial Impact to Lakers</a:t>
            </a:r>
          </a:p>
        </p:txBody>
      </p:sp>
    </p:spTree>
    <p:extLst>
      <p:ext uri="{BB962C8B-B14F-4D97-AF65-F5344CB8AC3E}">
        <p14:creationId xmlns:p14="http://schemas.microsoft.com/office/powerpoint/2010/main" val="2780601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610295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 – Part 2</a:t>
            </a: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0035A5-08A2-415D-AD5F-E7E1DC87A8D0}"/>
              </a:ext>
            </a:extLst>
          </p:cNvPr>
          <p:cNvSpPr txBox="1"/>
          <p:nvPr/>
        </p:nvSpPr>
        <p:spPr>
          <a:xfrm>
            <a:off x="6803990" y="1884444"/>
            <a:ext cx="4395755"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Player’s Career Data – Kobe Bryant Data</a:t>
            </a:r>
          </a:p>
        </p:txBody>
      </p:sp>
      <p:sp>
        <p:nvSpPr>
          <p:cNvPr id="15" name="Rectangle 14">
            <a:extLst>
              <a:ext uri="{FF2B5EF4-FFF2-40B4-BE49-F238E27FC236}">
                <a16:creationId xmlns:a16="http://schemas.microsoft.com/office/drawing/2014/main" id="{E2B48871-9F42-447D-A370-8BE4D8B92904}"/>
              </a:ext>
            </a:extLst>
          </p:cNvPr>
          <p:cNvSpPr/>
          <p:nvPr/>
        </p:nvSpPr>
        <p:spPr>
          <a:xfrm>
            <a:off x="7144775" y="2637297"/>
            <a:ext cx="3532323" cy="431624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From </a:t>
            </a:r>
            <a:r>
              <a:rPr lang="en-US" dirty="0" err="1">
                <a:solidFill>
                  <a:schemeClr val="bg1"/>
                </a:solidFill>
                <a:latin typeface="Arial" panose="020B0604020202020204" pitchFamily="34" charset="0"/>
                <a:cs typeface="Arial" panose="020B0604020202020204" pitchFamily="34" charset="0"/>
              </a:rPr>
              <a:t>sportsreference.nba.roster</a:t>
            </a:r>
            <a:r>
              <a:rPr lang="en-US" dirty="0">
                <a:solidFill>
                  <a:schemeClr val="bg1"/>
                </a:solidFill>
                <a:latin typeface="Arial" panose="020B0604020202020204" pitchFamily="34" charset="0"/>
                <a:cs typeface="Arial" panose="020B0604020202020204" pitchFamily="34" charset="0"/>
              </a:rPr>
              <a:t> import Player</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Selected player, “bryanko01” to extract Kobe’s statistics</a:t>
            </a:r>
          </a:p>
          <a:p>
            <a:pPr marL="342900"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endParaRPr lang="en-US" sz="1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endParaRPr lang="en-US" sz="1400"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lvl="1" algn="just">
              <a:lnSpc>
                <a:spcPct val="107000"/>
              </a:lnSpc>
              <a:spcAft>
                <a:spcPts val="800"/>
              </a:spcAft>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A7C516C2-5306-4616-B089-E085063D5E2B}"/>
              </a:ext>
            </a:extLst>
          </p:cNvPr>
          <p:cNvPicPr>
            <a:picLocks noChangeAspect="1"/>
          </p:cNvPicPr>
          <p:nvPr/>
        </p:nvPicPr>
        <p:blipFill>
          <a:blip r:embed="rId2"/>
          <a:stretch>
            <a:fillRect/>
          </a:stretch>
        </p:blipFill>
        <p:spPr>
          <a:xfrm>
            <a:off x="621146" y="1743243"/>
            <a:ext cx="5695572" cy="1376849"/>
          </a:xfrm>
          <a:prstGeom prst="rect">
            <a:avLst/>
          </a:prstGeom>
        </p:spPr>
      </p:pic>
      <p:pic>
        <p:nvPicPr>
          <p:cNvPr id="6" name="Picture 5">
            <a:extLst>
              <a:ext uri="{FF2B5EF4-FFF2-40B4-BE49-F238E27FC236}">
                <a16:creationId xmlns:a16="http://schemas.microsoft.com/office/drawing/2014/main" id="{F8B9B122-9B40-4D05-94BE-9CBB99F0F52B}"/>
              </a:ext>
            </a:extLst>
          </p:cNvPr>
          <p:cNvPicPr>
            <a:picLocks noChangeAspect="1"/>
          </p:cNvPicPr>
          <p:nvPr/>
        </p:nvPicPr>
        <p:blipFill>
          <a:blip r:embed="rId3"/>
          <a:stretch>
            <a:fillRect/>
          </a:stretch>
        </p:blipFill>
        <p:spPr>
          <a:xfrm>
            <a:off x="621146" y="3681242"/>
            <a:ext cx="2536035" cy="2504655"/>
          </a:xfrm>
          <a:prstGeom prst="rect">
            <a:avLst/>
          </a:prstGeom>
        </p:spPr>
      </p:pic>
      <p:sp>
        <p:nvSpPr>
          <p:cNvPr id="12" name="Rectangle 11">
            <a:extLst>
              <a:ext uri="{FF2B5EF4-FFF2-40B4-BE49-F238E27FC236}">
                <a16:creationId xmlns:a16="http://schemas.microsoft.com/office/drawing/2014/main" id="{2CD328D9-4D7E-4FDC-A04B-3CF7BF4AE5AE}"/>
              </a:ext>
            </a:extLst>
          </p:cNvPr>
          <p:cNvSpPr/>
          <p:nvPr/>
        </p:nvSpPr>
        <p:spPr>
          <a:xfrm>
            <a:off x="539389" y="1322453"/>
            <a:ext cx="2364750" cy="336631"/>
          </a:xfrm>
          <a:prstGeom prst="rect">
            <a:avLst/>
          </a:prstGeom>
        </p:spPr>
        <p:txBody>
          <a:bodyPr wrap="none">
            <a:spAutoFit/>
          </a:bodyPr>
          <a:lstStyle/>
          <a:p>
            <a:pPr algn="just">
              <a:lnSpc>
                <a:spcPct val="107000"/>
              </a:lnSpc>
              <a:spcAft>
                <a:spcPts val="800"/>
              </a:spcAft>
            </a:pPr>
            <a:r>
              <a:rPr lang="en-US" sz="1600" dirty="0">
                <a:solidFill>
                  <a:schemeClr val="bg1"/>
                </a:solidFill>
                <a:latin typeface="Arial" panose="020B0604020202020204" pitchFamily="34" charset="0"/>
                <a:cs typeface="Arial" panose="020B0604020202020204" pitchFamily="34" charset="0"/>
              </a:rPr>
              <a:t>Data selected (excerpt):</a:t>
            </a:r>
          </a:p>
        </p:txBody>
      </p:sp>
      <p:cxnSp>
        <p:nvCxnSpPr>
          <p:cNvPr id="14" name="Straight Connector 13">
            <a:extLst>
              <a:ext uri="{FF2B5EF4-FFF2-40B4-BE49-F238E27FC236}">
                <a16:creationId xmlns:a16="http://schemas.microsoft.com/office/drawing/2014/main" id="{C9FF960E-6DF3-4D96-B3DF-9CE3680F8844}"/>
              </a:ext>
            </a:extLst>
          </p:cNvPr>
          <p:cNvCxnSpPr/>
          <p:nvPr/>
        </p:nvCxnSpPr>
        <p:spPr>
          <a:xfrm>
            <a:off x="6614613" y="1530191"/>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C8ADC706-D531-4039-9AC5-169D7CA7DB2D}"/>
              </a:ext>
            </a:extLst>
          </p:cNvPr>
          <p:cNvSpPr/>
          <p:nvPr/>
        </p:nvSpPr>
        <p:spPr>
          <a:xfrm>
            <a:off x="539389" y="3296845"/>
            <a:ext cx="2031325" cy="336631"/>
          </a:xfrm>
          <a:prstGeom prst="rect">
            <a:avLst/>
          </a:prstGeom>
        </p:spPr>
        <p:txBody>
          <a:bodyPr wrap="none">
            <a:spAutoFit/>
          </a:bodyPr>
          <a:lstStyle/>
          <a:p>
            <a:pPr algn="just">
              <a:lnSpc>
                <a:spcPct val="107000"/>
              </a:lnSpc>
              <a:spcAft>
                <a:spcPts val="800"/>
              </a:spcAft>
            </a:pPr>
            <a:r>
              <a:rPr lang="en-US" sz="1600" dirty="0">
                <a:solidFill>
                  <a:schemeClr val="bg1"/>
                </a:solidFill>
                <a:latin typeface="Arial" panose="020B0604020202020204" pitchFamily="34" charset="0"/>
                <a:cs typeface="Arial" panose="020B0604020202020204" pitchFamily="34" charset="0"/>
              </a:rPr>
              <a:t>Final data selected:</a:t>
            </a:r>
          </a:p>
        </p:txBody>
      </p:sp>
    </p:spTree>
    <p:extLst>
      <p:ext uri="{BB962C8B-B14F-4D97-AF65-F5344CB8AC3E}">
        <p14:creationId xmlns:p14="http://schemas.microsoft.com/office/powerpoint/2010/main" val="2894622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847379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C306D0-5CD6-49D7-91FB-DD47D366BD15}"/>
              </a:ext>
            </a:extLst>
          </p:cNvPr>
          <p:cNvSpPr/>
          <p:nvPr/>
        </p:nvSpPr>
        <p:spPr>
          <a:xfrm>
            <a:off x="666464" y="1309722"/>
            <a:ext cx="10715767" cy="39578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Combined all relevant team, and Kobe data through merge function</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Operating income and franchise value </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Fan cost and ticket price index </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Attendance</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Record (wins, losses, wins ratio)</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Team data (team statistics)</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Kobe data (Kobe’s statistics including his salary)</a:t>
            </a: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Generated a normalized data frame to be used for some analyses</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3875772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847379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C306D0-5CD6-49D7-91FB-DD47D366BD15}"/>
              </a:ext>
            </a:extLst>
          </p:cNvPr>
          <p:cNvSpPr/>
          <p:nvPr/>
        </p:nvSpPr>
        <p:spPr>
          <a:xfrm>
            <a:off x="666464" y="1236933"/>
            <a:ext cx="10715767" cy="766172"/>
          </a:xfrm>
          <a:prstGeom prst="rect">
            <a:avLst/>
          </a:prstGeom>
        </p:spPr>
        <p:txBody>
          <a:bodyPr wrap="square">
            <a:spAutoFit/>
          </a:bodyPr>
          <a:lstStyle/>
          <a:p>
            <a:pPr algn="just">
              <a:lnSpc>
                <a:spcPct val="107000"/>
              </a:lnSpc>
              <a:spcAft>
                <a:spcPts val="800"/>
              </a:spcAft>
            </a:pPr>
            <a:r>
              <a:rPr lang="en-US" dirty="0">
                <a:solidFill>
                  <a:schemeClr val="bg1"/>
                </a:solidFill>
                <a:latin typeface="Arial" panose="020B0604020202020204" pitchFamily="34" charset="0"/>
                <a:cs typeface="Arial" panose="020B0604020202020204" pitchFamily="34" charset="0"/>
              </a:rPr>
              <a:t>Final Data Frame</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3" name="Picture 2">
            <a:extLst>
              <a:ext uri="{FF2B5EF4-FFF2-40B4-BE49-F238E27FC236}">
                <a16:creationId xmlns:a16="http://schemas.microsoft.com/office/drawing/2014/main" id="{05E4D5C9-49ED-40C4-BE92-11965AD06BD7}"/>
              </a:ext>
            </a:extLst>
          </p:cNvPr>
          <p:cNvPicPr>
            <a:picLocks noChangeAspect="1"/>
          </p:cNvPicPr>
          <p:nvPr/>
        </p:nvPicPr>
        <p:blipFill>
          <a:blip r:embed="rId2"/>
          <a:stretch>
            <a:fillRect/>
          </a:stretch>
        </p:blipFill>
        <p:spPr>
          <a:xfrm>
            <a:off x="750625" y="1620019"/>
            <a:ext cx="10504229" cy="4506502"/>
          </a:xfrm>
          <a:prstGeom prst="rect">
            <a:avLst/>
          </a:prstGeom>
        </p:spPr>
      </p:pic>
    </p:spTree>
    <p:extLst>
      <p:ext uri="{BB962C8B-B14F-4D97-AF65-F5344CB8AC3E}">
        <p14:creationId xmlns:p14="http://schemas.microsoft.com/office/powerpoint/2010/main" val="658506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900CDDB-3549-4473-8D56-D492165345DC}"/>
              </a:ext>
            </a:extLst>
          </p:cNvPr>
          <p:cNvGrpSpPr/>
          <p:nvPr/>
        </p:nvGrpSpPr>
        <p:grpSpPr>
          <a:xfrm>
            <a:off x="655093" y="1354966"/>
            <a:ext cx="6032310" cy="4959317"/>
            <a:chOff x="627797" y="1273080"/>
            <a:chExt cx="6032310" cy="4959317"/>
          </a:xfrm>
        </p:grpSpPr>
        <p:sp>
          <p:nvSpPr>
            <p:cNvPr id="9" name="Rectangle 8">
              <a:extLst>
                <a:ext uri="{FF2B5EF4-FFF2-40B4-BE49-F238E27FC236}">
                  <a16:creationId xmlns:a16="http://schemas.microsoft.com/office/drawing/2014/main" id="{41F63D80-1310-457F-BF67-27A2E4B7CAC2}"/>
                </a:ext>
              </a:extLst>
            </p:cNvPr>
            <p:cNvSpPr/>
            <p:nvPr/>
          </p:nvSpPr>
          <p:spPr>
            <a:xfrm>
              <a:off x="627797" y="1273080"/>
              <a:ext cx="6032310" cy="4959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76276CF-6C07-42C0-BF16-48A2879EC361}"/>
                </a:ext>
              </a:extLst>
            </p:cNvPr>
            <p:cNvGrpSpPr/>
            <p:nvPr/>
          </p:nvGrpSpPr>
          <p:grpSpPr>
            <a:xfrm>
              <a:off x="666464" y="1342030"/>
              <a:ext cx="5525071" cy="4519210"/>
              <a:chOff x="666464" y="1232848"/>
              <a:chExt cx="5525071" cy="4519210"/>
            </a:xfrm>
          </p:grpSpPr>
          <p:pic>
            <p:nvPicPr>
              <p:cNvPr id="3" name="Picture 2">
                <a:extLst>
                  <a:ext uri="{FF2B5EF4-FFF2-40B4-BE49-F238E27FC236}">
                    <a16:creationId xmlns:a16="http://schemas.microsoft.com/office/drawing/2014/main" id="{34BD321E-56FD-433C-8C9F-44894A4DB11F}"/>
                  </a:ext>
                </a:extLst>
              </p:cNvPr>
              <p:cNvPicPr>
                <a:picLocks noChangeAspect="1"/>
              </p:cNvPicPr>
              <p:nvPr/>
            </p:nvPicPr>
            <p:blipFill>
              <a:blip r:embed="rId2"/>
              <a:stretch>
                <a:fillRect/>
              </a:stretch>
            </p:blipFill>
            <p:spPr>
              <a:xfrm>
                <a:off x="666464" y="1232848"/>
                <a:ext cx="5470479" cy="2180129"/>
              </a:xfrm>
              <a:prstGeom prst="rect">
                <a:avLst/>
              </a:prstGeom>
            </p:spPr>
          </p:pic>
          <p:pic>
            <p:nvPicPr>
              <p:cNvPr id="7" name="Picture 6">
                <a:extLst>
                  <a:ext uri="{FF2B5EF4-FFF2-40B4-BE49-F238E27FC236}">
                    <a16:creationId xmlns:a16="http://schemas.microsoft.com/office/drawing/2014/main" id="{CADA772A-1A08-4D69-A67A-344F77DDD714}"/>
                  </a:ext>
                </a:extLst>
              </p:cNvPr>
              <p:cNvPicPr>
                <a:picLocks noChangeAspect="1"/>
              </p:cNvPicPr>
              <p:nvPr/>
            </p:nvPicPr>
            <p:blipFill>
              <a:blip r:embed="rId3"/>
              <a:stretch>
                <a:fillRect/>
              </a:stretch>
            </p:blipFill>
            <p:spPr>
              <a:xfrm>
                <a:off x="666465" y="3412977"/>
                <a:ext cx="5525070" cy="2339081"/>
              </a:xfrm>
              <a:prstGeom prst="rect">
                <a:avLst/>
              </a:prstGeom>
            </p:spPr>
          </p:pic>
        </p:grpSp>
      </p:grpSp>
      <p:sp>
        <p:nvSpPr>
          <p:cNvPr id="18" name="Rectangle 17">
            <a:extLst>
              <a:ext uri="{FF2B5EF4-FFF2-40B4-BE49-F238E27FC236}">
                <a16:creationId xmlns:a16="http://schemas.microsoft.com/office/drawing/2014/main" id="{9233174E-4F24-4901-93D8-B85537BA793C}"/>
              </a:ext>
            </a:extLst>
          </p:cNvPr>
          <p:cNvSpPr/>
          <p:nvPr/>
        </p:nvSpPr>
        <p:spPr>
          <a:xfrm>
            <a:off x="7310649" y="1537000"/>
            <a:ext cx="4187590" cy="3970318"/>
          </a:xfrm>
          <a:prstGeom prst="rect">
            <a:avLst/>
          </a:prstGeom>
        </p:spPr>
        <p:txBody>
          <a:bodyPr wrap="square">
            <a:spAutoFit/>
          </a:bodyPr>
          <a:lstStyle/>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The team performance are correlated with itself and not with Kobe’s.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Ticket prices and general fan costs are positively correlated with Kobe’s salary.</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Opponent’s field goal % is closely correlated with Lakers’ wins and losses.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Ave attendance is slightly negatively correlated with team blocks and slightly positively correlated with Kobe’s games played.</a:t>
            </a:r>
          </a:p>
        </p:txBody>
      </p:sp>
      <p:cxnSp>
        <p:nvCxnSpPr>
          <p:cNvPr id="12" name="Straight Connector 11">
            <a:extLst>
              <a:ext uri="{FF2B5EF4-FFF2-40B4-BE49-F238E27FC236}">
                <a16:creationId xmlns:a16="http://schemas.microsoft.com/office/drawing/2014/main" id="{71E1513D-50B5-41C8-8662-C1ABFA2482A0}"/>
              </a:ext>
            </a:extLst>
          </p:cNvPr>
          <p:cNvCxnSpPr/>
          <p:nvPr/>
        </p:nvCxnSpPr>
        <p:spPr>
          <a:xfrm>
            <a:off x="7019497" y="1431878"/>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4" name="Oval 3">
            <a:extLst>
              <a:ext uri="{FF2B5EF4-FFF2-40B4-BE49-F238E27FC236}">
                <a16:creationId xmlns:a16="http://schemas.microsoft.com/office/drawing/2014/main" id="{212C30FE-2C0A-43FA-814C-F5F1176EC4BD}"/>
              </a:ext>
            </a:extLst>
          </p:cNvPr>
          <p:cNvSpPr/>
          <p:nvPr/>
        </p:nvSpPr>
        <p:spPr>
          <a:xfrm rot="2064395">
            <a:off x="2122553" y="2610306"/>
            <a:ext cx="2009940" cy="1075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86B552-B381-4258-8B57-9FB060A22AB7}"/>
              </a:ext>
            </a:extLst>
          </p:cNvPr>
          <p:cNvSpPr/>
          <p:nvPr/>
        </p:nvSpPr>
        <p:spPr>
          <a:xfrm rot="2064395">
            <a:off x="3694828" y="4051753"/>
            <a:ext cx="2009940" cy="1075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2DD844F-33A9-4A67-8D54-C0E69E0E83F0}"/>
              </a:ext>
            </a:extLst>
          </p:cNvPr>
          <p:cNvCxnSpPr/>
          <p:nvPr/>
        </p:nvCxnSpPr>
        <p:spPr>
          <a:xfrm flipH="1">
            <a:off x="3498376" y="2274627"/>
            <a:ext cx="345743" cy="377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32E3AE-013A-479A-AC28-663AC6652522}"/>
              </a:ext>
            </a:extLst>
          </p:cNvPr>
          <p:cNvSpPr txBox="1"/>
          <p:nvPr/>
        </p:nvSpPr>
        <p:spPr>
          <a:xfrm>
            <a:off x="3479470" y="1977932"/>
            <a:ext cx="74898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Team</a:t>
            </a:r>
          </a:p>
        </p:txBody>
      </p:sp>
      <p:sp>
        <p:nvSpPr>
          <p:cNvPr id="17" name="TextBox 16">
            <a:extLst>
              <a:ext uri="{FF2B5EF4-FFF2-40B4-BE49-F238E27FC236}">
                <a16:creationId xmlns:a16="http://schemas.microsoft.com/office/drawing/2014/main" id="{F8D8F0D5-CD2F-482E-B918-41480085042B}"/>
              </a:ext>
            </a:extLst>
          </p:cNvPr>
          <p:cNvSpPr txBox="1"/>
          <p:nvPr/>
        </p:nvSpPr>
        <p:spPr>
          <a:xfrm>
            <a:off x="4832241" y="3419379"/>
            <a:ext cx="72327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Kobe</a:t>
            </a:r>
          </a:p>
        </p:txBody>
      </p:sp>
      <p:cxnSp>
        <p:nvCxnSpPr>
          <p:cNvPr id="20" name="Straight Arrow Connector 19">
            <a:extLst>
              <a:ext uri="{FF2B5EF4-FFF2-40B4-BE49-F238E27FC236}">
                <a16:creationId xmlns:a16="http://schemas.microsoft.com/office/drawing/2014/main" id="{02DAD966-8900-4415-8ACB-CBBF60F23BD4}"/>
              </a:ext>
            </a:extLst>
          </p:cNvPr>
          <p:cNvCxnSpPr/>
          <p:nvPr/>
        </p:nvCxnSpPr>
        <p:spPr>
          <a:xfrm flipH="1">
            <a:off x="4937076" y="3747768"/>
            <a:ext cx="345743" cy="377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091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601638" y="4946825"/>
            <a:ext cx="10988724" cy="1354217"/>
          </a:xfrm>
          <a:prstGeom prst="rect">
            <a:avLst/>
          </a:prstGeom>
        </p:spPr>
        <p:txBody>
          <a:bodyPr wrap="square">
            <a:spAutoFit/>
          </a:bodyPr>
          <a:lstStyle/>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 Most team performance are normally distributed except for personal fouls and free throw percentage.</a:t>
            </a: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 Ticket price and fan cost indices are negatively skewed, but attendance varies only slightly throughout time.</a:t>
            </a: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 Most of the Lakers final ranking are on the lower side outside of some good years.</a:t>
            </a: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 Kobe’s statistics are all relatively normally distributed expect for personal fouls, that are negatively skewed.</a:t>
            </a: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 All aggregate measures of Kobe’s performance show positive results for most of his career.</a:t>
            </a:r>
          </a:p>
        </p:txBody>
      </p:sp>
      <p:pic>
        <p:nvPicPr>
          <p:cNvPr id="2" name="Picture 1">
            <a:extLst>
              <a:ext uri="{FF2B5EF4-FFF2-40B4-BE49-F238E27FC236}">
                <a16:creationId xmlns:a16="http://schemas.microsoft.com/office/drawing/2014/main" id="{80C9244B-FBB3-42C4-9BE1-F20D7BB9EE83}"/>
              </a:ext>
            </a:extLst>
          </p:cNvPr>
          <p:cNvPicPr>
            <a:picLocks noChangeAspect="1"/>
          </p:cNvPicPr>
          <p:nvPr/>
        </p:nvPicPr>
        <p:blipFill>
          <a:blip r:embed="rId2"/>
          <a:stretch>
            <a:fillRect/>
          </a:stretch>
        </p:blipFill>
        <p:spPr>
          <a:xfrm>
            <a:off x="666464" y="1220427"/>
            <a:ext cx="10051578" cy="3651672"/>
          </a:xfrm>
          <a:prstGeom prst="rect">
            <a:avLst/>
          </a:prstGeom>
        </p:spPr>
      </p:pic>
      <p:cxnSp>
        <p:nvCxnSpPr>
          <p:cNvPr id="4" name="Straight Connector 3">
            <a:extLst>
              <a:ext uri="{FF2B5EF4-FFF2-40B4-BE49-F238E27FC236}">
                <a16:creationId xmlns:a16="http://schemas.microsoft.com/office/drawing/2014/main" id="{08600B45-557F-4694-940F-DE740264E039}"/>
              </a:ext>
            </a:extLst>
          </p:cNvPr>
          <p:cNvCxnSpPr/>
          <p:nvPr/>
        </p:nvCxnSpPr>
        <p:spPr>
          <a:xfrm>
            <a:off x="7069540" y="1186641"/>
            <a:ext cx="0" cy="3726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9967FF-A219-466F-A7FF-B3A2E4582E08}"/>
              </a:ext>
            </a:extLst>
          </p:cNvPr>
          <p:cNvCxnSpPr/>
          <p:nvPr/>
        </p:nvCxnSpPr>
        <p:spPr>
          <a:xfrm>
            <a:off x="2986585" y="1186641"/>
            <a:ext cx="0" cy="37263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0777F5-1F36-4BAF-B891-EB2D0EBAF3C6}"/>
              </a:ext>
            </a:extLst>
          </p:cNvPr>
          <p:cNvSpPr txBox="1"/>
          <p:nvPr/>
        </p:nvSpPr>
        <p:spPr>
          <a:xfrm>
            <a:off x="4468016" y="1273080"/>
            <a:ext cx="83869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TEAM</a:t>
            </a:r>
          </a:p>
        </p:txBody>
      </p:sp>
      <p:sp>
        <p:nvSpPr>
          <p:cNvPr id="10" name="TextBox 9">
            <a:extLst>
              <a:ext uri="{FF2B5EF4-FFF2-40B4-BE49-F238E27FC236}">
                <a16:creationId xmlns:a16="http://schemas.microsoft.com/office/drawing/2014/main" id="{13CCE96A-6D56-4235-B951-11B93F212B2A}"/>
              </a:ext>
            </a:extLst>
          </p:cNvPr>
          <p:cNvSpPr txBox="1"/>
          <p:nvPr/>
        </p:nvSpPr>
        <p:spPr>
          <a:xfrm>
            <a:off x="8517635" y="1273080"/>
            <a:ext cx="85151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KOBE</a:t>
            </a:r>
          </a:p>
        </p:txBody>
      </p:sp>
      <p:sp>
        <p:nvSpPr>
          <p:cNvPr id="12" name="TextBox 11">
            <a:extLst>
              <a:ext uri="{FF2B5EF4-FFF2-40B4-BE49-F238E27FC236}">
                <a16:creationId xmlns:a16="http://schemas.microsoft.com/office/drawing/2014/main" id="{4ECE6ED7-1557-493E-82C0-AD8D1EE3EF07}"/>
              </a:ext>
            </a:extLst>
          </p:cNvPr>
          <p:cNvSpPr txBox="1"/>
          <p:nvPr/>
        </p:nvSpPr>
        <p:spPr>
          <a:xfrm>
            <a:off x="1294885" y="1252604"/>
            <a:ext cx="131318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GENERAL</a:t>
            </a:r>
          </a:p>
        </p:txBody>
      </p:sp>
      <p:sp>
        <p:nvSpPr>
          <p:cNvPr id="6" name="Rectangle 5">
            <a:extLst>
              <a:ext uri="{FF2B5EF4-FFF2-40B4-BE49-F238E27FC236}">
                <a16:creationId xmlns:a16="http://schemas.microsoft.com/office/drawing/2014/main" id="{C5ED9624-D722-4D51-8322-FD4D1C8A6C47}"/>
              </a:ext>
            </a:extLst>
          </p:cNvPr>
          <p:cNvSpPr/>
          <p:nvPr/>
        </p:nvSpPr>
        <p:spPr>
          <a:xfrm>
            <a:off x="5659273" y="1555845"/>
            <a:ext cx="400330" cy="2870579"/>
          </a:xfrm>
          <a:prstGeom prst="rect">
            <a:avLst/>
          </a:prstGeom>
          <a:solidFill>
            <a:srgbClr val="B31166">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7B7942-34F4-401D-BA47-1741FCF6D436}"/>
              </a:ext>
            </a:extLst>
          </p:cNvPr>
          <p:cNvSpPr/>
          <p:nvPr/>
        </p:nvSpPr>
        <p:spPr>
          <a:xfrm>
            <a:off x="1385210" y="1603614"/>
            <a:ext cx="400330" cy="2870579"/>
          </a:xfrm>
          <a:prstGeom prst="rect">
            <a:avLst/>
          </a:prstGeom>
          <a:solidFill>
            <a:srgbClr val="B31166">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DA2C7C-C6C5-42F7-A704-9212F032D079}"/>
              </a:ext>
            </a:extLst>
          </p:cNvPr>
          <p:cNvSpPr/>
          <p:nvPr/>
        </p:nvSpPr>
        <p:spPr>
          <a:xfrm>
            <a:off x="2795477" y="1555845"/>
            <a:ext cx="189036" cy="2870579"/>
          </a:xfrm>
          <a:prstGeom prst="rect">
            <a:avLst/>
          </a:prstGeom>
          <a:solidFill>
            <a:srgbClr val="B31166">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60959B-2E1B-4BCA-BA3D-B389758317D4}"/>
              </a:ext>
            </a:extLst>
          </p:cNvPr>
          <p:cNvSpPr/>
          <p:nvPr/>
        </p:nvSpPr>
        <p:spPr>
          <a:xfrm>
            <a:off x="10354128" y="1594512"/>
            <a:ext cx="189036" cy="2870579"/>
          </a:xfrm>
          <a:prstGeom prst="rect">
            <a:avLst/>
          </a:prstGeom>
          <a:solidFill>
            <a:srgbClr val="B31166">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805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666464" y="1273080"/>
            <a:ext cx="3104867" cy="1323439"/>
          </a:xfrm>
          <a:prstGeom prst="rect">
            <a:avLst/>
          </a:prstGeom>
        </p:spPr>
        <p:txBody>
          <a:bodyPr wrap="square">
            <a:spAutoFit/>
          </a:bodyPr>
          <a:lstStyle/>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Kobe appears to have a stronger offensive win shares rate than defensive win shares rate.</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pic>
        <p:nvPicPr>
          <p:cNvPr id="3" name="Picture 2">
            <a:extLst>
              <a:ext uri="{FF2B5EF4-FFF2-40B4-BE49-F238E27FC236}">
                <a16:creationId xmlns:a16="http://schemas.microsoft.com/office/drawing/2014/main" id="{EA44551F-58D2-438D-A2E1-D047EDBF22E8}"/>
              </a:ext>
            </a:extLst>
          </p:cNvPr>
          <p:cNvPicPr>
            <a:picLocks noChangeAspect="1"/>
          </p:cNvPicPr>
          <p:nvPr/>
        </p:nvPicPr>
        <p:blipFill>
          <a:blip r:embed="rId2"/>
          <a:stretch>
            <a:fillRect/>
          </a:stretch>
        </p:blipFill>
        <p:spPr>
          <a:xfrm>
            <a:off x="761199" y="2318941"/>
            <a:ext cx="2110494" cy="1981643"/>
          </a:xfrm>
          <a:prstGeom prst="rect">
            <a:avLst/>
          </a:prstGeom>
        </p:spPr>
      </p:pic>
      <p:pic>
        <p:nvPicPr>
          <p:cNvPr id="4" name="Picture 3">
            <a:extLst>
              <a:ext uri="{FF2B5EF4-FFF2-40B4-BE49-F238E27FC236}">
                <a16:creationId xmlns:a16="http://schemas.microsoft.com/office/drawing/2014/main" id="{AE5E7D3C-DE4D-4C94-994E-BBD60ACEF18F}"/>
              </a:ext>
            </a:extLst>
          </p:cNvPr>
          <p:cNvPicPr>
            <a:picLocks noChangeAspect="1"/>
          </p:cNvPicPr>
          <p:nvPr/>
        </p:nvPicPr>
        <p:blipFill>
          <a:blip r:embed="rId3"/>
          <a:stretch>
            <a:fillRect/>
          </a:stretch>
        </p:blipFill>
        <p:spPr>
          <a:xfrm>
            <a:off x="761199" y="4300584"/>
            <a:ext cx="2110494" cy="1975782"/>
          </a:xfrm>
          <a:prstGeom prst="rect">
            <a:avLst/>
          </a:prstGeom>
        </p:spPr>
      </p:pic>
      <p:sp>
        <p:nvSpPr>
          <p:cNvPr id="8" name="Rectangle 7">
            <a:extLst>
              <a:ext uri="{FF2B5EF4-FFF2-40B4-BE49-F238E27FC236}">
                <a16:creationId xmlns:a16="http://schemas.microsoft.com/office/drawing/2014/main" id="{E568E012-5BC7-46EA-A8CA-07404EF97CAB}"/>
              </a:ext>
            </a:extLst>
          </p:cNvPr>
          <p:cNvSpPr/>
          <p:nvPr/>
        </p:nvSpPr>
        <p:spPr>
          <a:xfrm>
            <a:off x="3940062" y="1223005"/>
            <a:ext cx="3104867" cy="1323439"/>
          </a:xfrm>
          <a:prstGeom prst="rect">
            <a:avLst/>
          </a:prstGeom>
        </p:spPr>
        <p:txBody>
          <a:bodyPr wrap="square">
            <a:spAutoFit/>
          </a:bodyPr>
          <a:lstStyle/>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Operating income centralizes between $0 to $50M during most years except for four high years.</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pic>
        <p:nvPicPr>
          <p:cNvPr id="5" name="Picture 4">
            <a:extLst>
              <a:ext uri="{FF2B5EF4-FFF2-40B4-BE49-F238E27FC236}">
                <a16:creationId xmlns:a16="http://schemas.microsoft.com/office/drawing/2014/main" id="{DDF53FEF-8042-4431-AA42-23C47FDC5C03}"/>
              </a:ext>
            </a:extLst>
          </p:cNvPr>
          <p:cNvPicPr>
            <a:picLocks noChangeAspect="1"/>
          </p:cNvPicPr>
          <p:nvPr/>
        </p:nvPicPr>
        <p:blipFill>
          <a:blip r:embed="rId4"/>
          <a:stretch>
            <a:fillRect/>
          </a:stretch>
        </p:blipFill>
        <p:spPr>
          <a:xfrm>
            <a:off x="3994654" y="2546444"/>
            <a:ext cx="2918344" cy="2658935"/>
          </a:xfrm>
          <a:prstGeom prst="rect">
            <a:avLst/>
          </a:prstGeom>
        </p:spPr>
      </p:pic>
      <p:sp>
        <p:nvSpPr>
          <p:cNvPr id="10" name="Rectangle 9">
            <a:extLst>
              <a:ext uri="{FF2B5EF4-FFF2-40B4-BE49-F238E27FC236}">
                <a16:creationId xmlns:a16="http://schemas.microsoft.com/office/drawing/2014/main" id="{4F509D1D-3941-44B8-B007-09425425D71E}"/>
              </a:ext>
            </a:extLst>
          </p:cNvPr>
          <p:cNvSpPr/>
          <p:nvPr/>
        </p:nvSpPr>
        <p:spPr>
          <a:xfrm>
            <a:off x="7283357" y="1273080"/>
            <a:ext cx="4147443" cy="1077218"/>
          </a:xfrm>
          <a:prstGeom prst="rect">
            <a:avLst/>
          </a:prstGeom>
        </p:spPr>
        <p:txBody>
          <a:bodyPr wrap="square">
            <a:spAutoFit/>
          </a:bodyPr>
          <a:lstStyle/>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Team personal fouls and turnovers are negatively skewed, more so than their opponents.</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pic>
        <p:nvPicPr>
          <p:cNvPr id="6" name="Picture 5">
            <a:extLst>
              <a:ext uri="{FF2B5EF4-FFF2-40B4-BE49-F238E27FC236}">
                <a16:creationId xmlns:a16="http://schemas.microsoft.com/office/drawing/2014/main" id="{5403FE9F-E4DF-40D4-A981-5220A5B5FD92}"/>
              </a:ext>
            </a:extLst>
          </p:cNvPr>
          <p:cNvPicPr>
            <a:picLocks noChangeAspect="1"/>
          </p:cNvPicPr>
          <p:nvPr/>
        </p:nvPicPr>
        <p:blipFill>
          <a:blip r:embed="rId5"/>
          <a:stretch>
            <a:fillRect/>
          </a:stretch>
        </p:blipFill>
        <p:spPr>
          <a:xfrm>
            <a:off x="7341563" y="2428194"/>
            <a:ext cx="2049031" cy="3744780"/>
          </a:xfrm>
          <a:prstGeom prst="rect">
            <a:avLst/>
          </a:prstGeom>
        </p:spPr>
      </p:pic>
      <p:cxnSp>
        <p:nvCxnSpPr>
          <p:cNvPr id="12" name="Straight Connector 11">
            <a:extLst>
              <a:ext uri="{FF2B5EF4-FFF2-40B4-BE49-F238E27FC236}">
                <a16:creationId xmlns:a16="http://schemas.microsoft.com/office/drawing/2014/main" id="{967DEF0E-5139-40D7-A96A-645889702FA8}"/>
              </a:ext>
            </a:extLst>
          </p:cNvPr>
          <p:cNvCxnSpPr/>
          <p:nvPr/>
        </p:nvCxnSpPr>
        <p:spPr>
          <a:xfrm>
            <a:off x="7151426" y="1436427"/>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290E5A5B-F3A5-41DD-BC24-A6D535A03B86}"/>
              </a:ext>
            </a:extLst>
          </p:cNvPr>
          <p:cNvCxnSpPr/>
          <p:nvPr/>
        </p:nvCxnSpPr>
        <p:spPr>
          <a:xfrm>
            <a:off x="3825922" y="1436427"/>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AC955786-B22A-42BE-90FA-88970EBCD976}"/>
              </a:ext>
            </a:extLst>
          </p:cNvPr>
          <p:cNvPicPr>
            <a:picLocks noChangeAspect="1"/>
          </p:cNvPicPr>
          <p:nvPr/>
        </p:nvPicPr>
        <p:blipFill>
          <a:blip r:embed="rId6"/>
          <a:stretch>
            <a:fillRect/>
          </a:stretch>
        </p:blipFill>
        <p:spPr>
          <a:xfrm>
            <a:off x="9357078" y="2428194"/>
            <a:ext cx="2029841" cy="1872390"/>
          </a:xfrm>
          <a:prstGeom prst="rect">
            <a:avLst/>
          </a:prstGeom>
        </p:spPr>
      </p:pic>
      <p:pic>
        <p:nvPicPr>
          <p:cNvPr id="7" name="Picture 6">
            <a:extLst>
              <a:ext uri="{FF2B5EF4-FFF2-40B4-BE49-F238E27FC236}">
                <a16:creationId xmlns:a16="http://schemas.microsoft.com/office/drawing/2014/main" id="{16CA8BBA-AC3C-4533-8C54-AFDEBF6BE4DA}"/>
              </a:ext>
            </a:extLst>
          </p:cNvPr>
          <p:cNvPicPr>
            <a:picLocks noChangeAspect="1"/>
          </p:cNvPicPr>
          <p:nvPr/>
        </p:nvPicPr>
        <p:blipFill>
          <a:blip r:embed="rId7"/>
          <a:stretch>
            <a:fillRect/>
          </a:stretch>
        </p:blipFill>
        <p:spPr>
          <a:xfrm>
            <a:off x="9367627" y="4281440"/>
            <a:ext cx="2029841" cy="1896242"/>
          </a:xfrm>
          <a:prstGeom prst="rect">
            <a:avLst/>
          </a:prstGeom>
        </p:spPr>
      </p:pic>
    </p:spTree>
    <p:extLst>
      <p:ext uri="{BB962C8B-B14F-4D97-AF65-F5344CB8AC3E}">
        <p14:creationId xmlns:p14="http://schemas.microsoft.com/office/powerpoint/2010/main" val="2748088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7821418" y="1436852"/>
            <a:ext cx="3451634" cy="4524315"/>
          </a:xfrm>
          <a:prstGeom prst="rect">
            <a:avLst/>
          </a:prstGeom>
        </p:spPr>
        <p:txBody>
          <a:bodyPr wrap="square">
            <a:spAutoFit/>
          </a:bodyPr>
          <a:lstStyle/>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Team wins fell off sharply toward the end of Kobe’s career, more often from his injuries.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Franchise value unrelated to all other measures.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Kobe’s points were inverted from team points in at least 2 periods at a time.</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Attendance grew sharply with the opening of Staples Center, and held flat throughout Kobe’s career.</a:t>
            </a:r>
          </a:p>
        </p:txBody>
      </p:sp>
      <p:grpSp>
        <p:nvGrpSpPr>
          <p:cNvPr id="13" name="Group 12">
            <a:extLst>
              <a:ext uri="{FF2B5EF4-FFF2-40B4-BE49-F238E27FC236}">
                <a16:creationId xmlns:a16="http://schemas.microsoft.com/office/drawing/2014/main" id="{7F739E7B-D4A0-40F7-9B3D-448E3DF40B9E}"/>
              </a:ext>
            </a:extLst>
          </p:cNvPr>
          <p:cNvGrpSpPr/>
          <p:nvPr/>
        </p:nvGrpSpPr>
        <p:grpSpPr>
          <a:xfrm>
            <a:off x="666462" y="1436852"/>
            <a:ext cx="6644185" cy="4653416"/>
            <a:chOff x="514066" y="1223749"/>
            <a:chExt cx="6241576" cy="4367275"/>
          </a:xfrm>
        </p:grpSpPr>
        <p:sp>
          <p:nvSpPr>
            <p:cNvPr id="12" name="Rectangle 11">
              <a:extLst>
                <a:ext uri="{FF2B5EF4-FFF2-40B4-BE49-F238E27FC236}">
                  <a16:creationId xmlns:a16="http://schemas.microsoft.com/office/drawing/2014/main" id="{6DC52656-0CF5-4825-93EB-4CD0A2D18A96}"/>
                </a:ext>
              </a:extLst>
            </p:cNvPr>
            <p:cNvSpPr/>
            <p:nvPr/>
          </p:nvSpPr>
          <p:spPr>
            <a:xfrm>
              <a:off x="514066" y="1223749"/>
              <a:ext cx="6241576" cy="436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56FECE8-3673-4CDA-AAA6-9B3F2203A928}"/>
                </a:ext>
              </a:extLst>
            </p:cNvPr>
            <p:cNvGrpSpPr/>
            <p:nvPr/>
          </p:nvGrpSpPr>
          <p:grpSpPr>
            <a:xfrm>
              <a:off x="666464" y="1273080"/>
              <a:ext cx="5904568" cy="3741523"/>
              <a:chOff x="666464" y="1273080"/>
              <a:chExt cx="5904568" cy="3741523"/>
            </a:xfrm>
          </p:grpSpPr>
          <p:pic>
            <p:nvPicPr>
              <p:cNvPr id="2" name="Picture 1">
                <a:extLst>
                  <a:ext uri="{FF2B5EF4-FFF2-40B4-BE49-F238E27FC236}">
                    <a16:creationId xmlns:a16="http://schemas.microsoft.com/office/drawing/2014/main" id="{9E68865C-0C14-4125-AACC-572B0E9812FC}"/>
                  </a:ext>
                </a:extLst>
              </p:cNvPr>
              <p:cNvPicPr>
                <a:picLocks noChangeAspect="1"/>
              </p:cNvPicPr>
              <p:nvPr/>
            </p:nvPicPr>
            <p:blipFill>
              <a:blip r:embed="rId2"/>
              <a:stretch>
                <a:fillRect/>
              </a:stretch>
            </p:blipFill>
            <p:spPr>
              <a:xfrm>
                <a:off x="666464" y="1273080"/>
                <a:ext cx="5904568" cy="3364173"/>
              </a:xfrm>
              <a:prstGeom prst="rect">
                <a:avLst/>
              </a:prstGeom>
            </p:spPr>
          </p:pic>
          <p:pic>
            <p:nvPicPr>
              <p:cNvPr id="5" name="Picture 4">
                <a:extLst>
                  <a:ext uri="{FF2B5EF4-FFF2-40B4-BE49-F238E27FC236}">
                    <a16:creationId xmlns:a16="http://schemas.microsoft.com/office/drawing/2014/main" id="{E207010C-E1E0-402A-AF14-425CCA4E93F4}"/>
                  </a:ext>
                </a:extLst>
              </p:cNvPr>
              <p:cNvPicPr>
                <a:picLocks noChangeAspect="1"/>
              </p:cNvPicPr>
              <p:nvPr/>
            </p:nvPicPr>
            <p:blipFill>
              <a:blip r:embed="rId3"/>
              <a:stretch>
                <a:fillRect/>
              </a:stretch>
            </p:blipFill>
            <p:spPr>
              <a:xfrm>
                <a:off x="675562" y="4637253"/>
                <a:ext cx="5852617" cy="377350"/>
              </a:xfrm>
              <a:prstGeom prst="rect">
                <a:avLst/>
              </a:prstGeom>
            </p:spPr>
          </p:pic>
        </p:grpSp>
      </p:grpSp>
      <p:cxnSp>
        <p:nvCxnSpPr>
          <p:cNvPr id="10" name="Straight Connector 9">
            <a:extLst>
              <a:ext uri="{FF2B5EF4-FFF2-40B4-BE49-F238E27FC236}">
                <a16:creationId xmlns:a16="http://schemas.microsoft.com/office/drawing/2014/main" id="{ABDA3E0E-97DA-47FD-94D0-C96A0559F6EE}"/>
              </a:ext>
            </a:extLst>
          </p:cNvPr>
          <p:cNvCxnSpPr/>
          <p:nvPr/>
        </p:nvCxnSpPr>
        <p:spPr>
          <a:xfrm>
            <a:off x="7597253" y="1515371"/>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4" name="Straight Arrow Connector 3">
            <a:extLst>
              <a:ext uri="{FF2B5EF4-FFF2-40B4-BE49-F238E27FC236}">
                <a16:creationId xmlns:a16="http://schemas.microsoft.com/office/drawing/2014/main" id="{BBD4EE9C-9345-453A-82ED-A7B81B2CC7CB}"/>
              </a:ext>
            </a:extLst>
          </p:cNvPr>
          <p:cNvCxnSpPr>
            <a:cxnSpLocks/>
          </p:cNvCxnSpPr>
          <p:nvPr/>
        </p:nvCxnSpPr>
        <p:spPr>
          <a:xfrm flipH="1">
            <a:off x="2251882" y="2106304"/>
            <a:ext cx="527712" cy="777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5132D7-3C4C-44B3-8084-D9229053405F}"/>
              </a:ext>
            </a:extLst>
          </p:cNvPr>
          <p:cNvSpPr txBox="1"/>
          <p:nvPr/>
        </p:nvSpPr>
        <p:spPr>
          <a:xfrm>
            <a:off x="2779595" y="1635210"/>
            <a:ext cx="1842448"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Staples Center opened in 1999 with a capacity of 19k</a:t>
            </a:r>
          </a:p>
        </p:txBody>
      </p:sp>
      <p:sp>
        <p:nvSpPr>
          <p:cNvPr id="15" name="TextBox 14">
            <a:extLst>
              <a:ext uri="{FF2B5EF4-FFF2-40B4-BE49-F238E27FC236}">
                <a16:creationId xmlns:a16="http://schemas.microsoft.com/office/drawing/2014/main" id="{B5EC3218-3DBB-4DF6-AD20-8BCFB523DA11}"/>
              </a:ext>
            </a:extLst>
          </p:cNvPr>
          <p:cNvSpPr txBox="1"/>
          <p:nvPr/>
        </p:nvSpPr>
        <p:spPr>
          <a:xfrm>
            <a:off x="5132814" y="1564232"/>
            <a:ext cx="184244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Franchise value</a:t>
            </a:r>
          </a:p>
        </p:txBody>
      </p:sp>
      <p:cxnSp>
        <p:nvCxnSpPr>
          <p:cNvPr id="14" name="Straight Arrow Connector 13">
            <a:extLst>
              <a:ext uri="{FF2B5EF4-FFF2-40B4-BE49-F238E27FC236}">
                <a16:creationId xmlns:a16="http://schemas.microsoft.com/office/drawing/2014/main" id="{30EC3187-78CD-4795-A902-B1F2B40B40CB}"/>
              </a:ext>
            </a:extLst>
          </p:cNvPr>
          <p:cNvCxnSpPr/>
          <p:nvPr/>
        </p:nvCxnSpPr>
        <p:spPr>
          <a:xfrm>
            <a:off x="5873087" y="1828800"/>
            <a:ext cx="341194" cy="277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10D168-B831-4675-B36F-17D747674ED8}"/>
              </a:ext>
            </a:extLst>
          </p:cNvPr>
          <p:cNvCxnSpPr/>
          <p:nvPr/>
        </p:nvCxnSpPr>
        <p:spPr>
          <a:xfrm flipH="1" flipV="1">
            <a:off x="2097206" y="3284561"/>
            <a:ext cx="500418" cy="582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D26399-67F8-4A73-8708-2EA04CC117E5}"/>
              </a:ext>
            </a:extLst>
          </p:cNvPr>
          <p:cNvSpPr txBox="1"/>
          <p:nvPr/>
        </p:nvSpPr>
        <p:spPr>
          <a:xfrm>
            <a:off x="2541994" y="3768360"/>
            <a:ext cx="184244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Kobe points</a:t>
            </a:r>
          </a:p>
        </p:txBody>
      </p:sp>
      <p:sp>
        <p:nvSpPr>
          <p:cNvPr id="21" name="TextBox 20">
            <a:extLst>
              <a:ext uri="{FF2B5EF4-FFF2-40B4-BE49-F238E27FC236}">
                <a16:creationId xmlns:a16="http://schemas.microsoft.com/office/drawing/2014/main" id="{1F5A0187-4C3A-4FFB-9400-979BD90C145E}"/>
              </a:ext>
            </a:extLst>
          </p:cNvPr>
          <p:cNvSpPr txBox="1"/>
          <p:nvPr/>
        </p:nvSpPr>
        <p:spPr>
          <a:xfrm>
            <a:off x="2476030" y="4193436"/>
            <a:ext cx="184244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Team points</a:t>
            </a:r>
          </a:p>
        </p:txBody>
      </p:sp>
      <p:cxnSp>
        <p:nvCxnSpPr>
          <p:cNvPr id="23" name="Straight Arrow Connector 22">
            <a:extLst>
              <a:ext uri="{FF2B5EF4-FFF2-40B4-BE49-F238E27FC236}">
                <a16:creationId xmlns:a16="http://schemas.microsoft.com/office/drawing/2014/main" id="{2C4039DF-F4C7-4D07-A8D3-7365527B8FE3}"/>
              </a:ext>
            </a:extLst>
          </p:cNvPr>
          <p:cNvCxnSpPr/>
          <p:nvPr/>
        </p:nvCxnSpPr>
        <p:spPr>
          <a:xfrm flipH="1">
            <a:off x="2097206" y="4459818"/>
            <a:ext cx="327546" cy="435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25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6562073" y="2601270"/>
            <a:ext cx="4453720" cy="2031325"/>
          </a:xfrm>
          <a:prstGeom prst="rect">
            <a:avLst/>
          </a:prstGeom>
        </p:spPr>
        <p:txBody>
          <a:bodyPr wrap="square">
            <a:spAutoFit/>
          </a:bodyPr>
          <a:lstStyle/>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Lakers defense appeared to be most prominent when they achieved a final 4 finish.</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Kobe’s measures are generally more polarizing than team performance.</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pic>
        <p:nvPicPr>
          <p:cNvPr id="3" name="Picture 2">
            <a:extLst>
              <a:ext uri="{FF2B5EF4-FFF2-40B4-BE49-F238E27FC236}">
                <a16:creationId xmlns:a16="http://schemas.microsoft.com/office/drawing/2014/main" id="{C3AF259D-A137-4C17-BD38-ABE684965480}"/>
              </a:ext>
            </a:extLst>
          </p:cNvPr>
          <p:cNvPicPr>
            <a:picLocks noChangeAspect="1"/>
          </p:cNvPicPr>
          <p:nvPr/>
        </p:nvPicPr>
        <p:blipFill>
          <a:blip r:embed="rId2"/>
          <a:stretch>
            <a:fillRect/>
          </a:stretch>
        </p:blipFill>
        <p:spPr>
          <a:xfrm>
            <a:off x="946251" y="1378423"/>
            <a:ext cx="4176208" cy="4871629"/>
          </a:xfrm>
          <a:prstGeom prst="rect">
            <a:avLst/>
          </a:prstGeom>
        </p:spPr>
      </p:pic>
      <p:cxnSp>
        <p:nvCxnSpPr>
          <p:cNvPr id="14" name="Straight Connector 13">
            <a:extLst>
              <a:ext uri="{FF2B5EF4-FFF2-40B4-BE49-F238E27FC236}">
                <a16:creationId xmlns:a16="http://schemas.microsoft.com/office/drawing/2014/main" id="{C5F1602D-7E24-43F8-B4B1-5F125EDD2843}"/>
              </a:ext>
            </a:extLst>
          </p:cNvPr>
          <p:cNvCxnSpPr/>
          <p:nvPr/>
        </p:nvCxnSpPr>
        <p:spPr>
          <a:xfrm>
            <a:off x="5950423" y="1477371"/>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3A29B8F1-CFA6-4FF4-8615-24CC9E3AAEF1}"/>
              </a:ext>
            </a:extLst>
          </p:cNvPr>
          <p:cNvSpPr txBox="1"/>
          <p:nvPr/>
        </p:nvSpPr>
        <p:spPr>
          <a:xfrm>
            <a:off x="6530228" y="1918976"/>
            <a:ext cx="1751698"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1 – Made it to Top 4</a:t>
            </a:r>
          </a:p>
        </p:txBody>
      </p:sp>
      <p:sp>
        <p:nvSpPr>
          <p:cNvPr id="8" name="TextBox 7">
            <a:extLst>
              <a:ext uri="{FF2B5EF4-FFF2-40B4-BE49-F238E27FC236}">
                <a16:creationId xmlns:a16="http://schemas.microsoft.com/office/drawing/2014/main" id="{79B8F203-5FB2-4871-9051-B1AB4B593EF0}"/>
              </a:ext>
            </a:extLst>
          </p:cNvPr>
          <p:cNvSpPr txBox="1"/>
          <p:nvPr/>
        </p:nvSpPr>
        <p:spPr>
          <a:xfrm>
            <a:off x="6530228" y="1256223"/>
            <a:ext cx="3198311"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Data Source: Final dataframe – Part 2</a:t>
            </a:r>
          </a:p>
        </p:txBody>
      </p:sp>
    </p:spTree>
    <p:extLst>
      <p:ext uri="{BB962C8B-B14F-4D97-AF65-F5344CB8AC3E}">
        <p14:creationId xmlns:p14="http://schemas.microsoft.com/office/powerpoint/2010/main" val="380034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707495" y="2771717"/>
            <a:ext cx="3518762" cy="1477328"/>
          </a:xfrm>
          <a:prstGeom prst="rect">
            <a:avLst/>
          </a:prstGeom>
        </p:spPr>
        <p:txBody>
          <a:bodyPr wrap="square">
            <a:spAutoFit/>
          </a:bodyPr>
          <a:lstStyle/>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The visual illustrates Kobe’s defensive performance as it relates to more or less team wins.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cxnSp>
        <p:nvCxnSpPr>
          <p:cNvPr id="14" name="Straight Connector 13">
            <a:extLst>
              <a:ext uri="{FF2B5EF4-FFF2-40B4-BE49-F238E27FC236}">
                <a16:creationId xmlns:a16="http://schemas.microsoft.com/office/drawing/2014/main" id="{C5F1602D-7E24-43F8-B4B1-5F125EDD2843}"/>
              </a:ext>
            </a:extLst>
          </p:cNvPr>
          <p:cNvCxnSpPr/>
          <p:nvPr/>
        </p:nvCxnSpPr>
        <p:spPr>
          <a:xfrm>
            <a:off x="4590196" y="1591102"/>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BF3A2E3E-2218-4403-9DFE-6D43CCB9E99C}"/>
              </a:ext>
            </a:extLst>
          </p:cNvPr>
          <p:cNvPicPr>
            <a:picLocks noChangeAspect="1"/>
          </p:cNvPicPr>
          <p:nvPr/>
        </p:nvPicPr>
        <p:blipFill>
          <a:blip r:embed="rId2"/>
          <a:stretch>
            <a:fillRect/>
          </a:stretch>
        </p:blipFill>
        <p:spPr>
          <a:xfrm>
            <a:off x="4938051" y="1510352"/>
            <a:ext cx="6457825" cy="4651441"/>
          </a:xfrm>
          <a:prstGeom prst="rect">
            <a:avLst/>
          </a:prstGeom>
        </p:spPr>
      </p:pic>
      <p:sp>
        <p:nvSpPr>
          <p:cNvPr id="3" name="Freeform: Shape 2">
            <a:extLst>
              <a:ext uri="{FF2B5EF4-FFF2-40B4-BE49-F238E27FC236}">
                <a16:creationId xmlns:a16="http://schemas.microsoft.com/office/drawing/2014/main" id="{273B4A69-ACAE-437F-B368-B502B825813C}"/>
              </a:ext>
            </a:extLst>
          </p:cNvPr>
          <p:cNvSpPr/>
          <p:nvPr/>
        </p:nvSpPr>
        <p:spPr>
          <a:xfrm>
            <a:off x="7291665" y="4658436"/>
            <a:ext cx="3835838" cy="950794"/>
          </a:xfrm>
          <a:custGeom>
            <a:avLst/>
            <a:gdLst>
              <a:gd name="connsiteX0" fmla="*/ 2202628 w 3835838"/>
              <a:gd name="connsiteY0" fmla="*/ 45492 h 950794"/>
              <a:gd name="connsiteX1" fmla="*/ 2202628 w 3835838"/>
              <a:gd name="connsiteY1" fmla="*/ 45492 h 950794"/>
              <a:gd name="connsiteX2" fmla="*/ 2034305 w 3835838"/>
              <a:gd name="connsiteY2" fmla="*/ 27295 h 950794"/>
              <a:gd name="connsiteX3" fmla="*/ 1975165 w 3835838"/>
              <a:gd name="connsiteY3" fmla="*/ 18197 h 950794"/>
              <a:gd name="connsiteX4" fmla="*/ 337434 w 3835838"/>
              <a:gd name="connsiteY4" fmla="*/ 0 h 950794"/>
              <a:gd name="connsiteX5" fmla="*/ 128168 w 3835838"/>
              <a:gd name="connsiteY5" fmla="*/ 9098 h 950794"/>
              <a:gd name="connsiteX6" fmla="*/ 114520 w 3835838"/>
              <a:gd name="connsiteY6" fmla="*/ 18197 h 950794"/>
              <a:gd name="connsiteX7" fmla="*/ 78126 w 3835838"/>
              <a:gd name="connsiteY7" fmla="*/ 45492 h 950794"/>
              <a:gd name="connsiteX8" fmla="*/ 46281 w 3835838"/>
              <a:gd name="connsiteY8" fmla="*/ 81886 h 950794"/>
              <a:gd name="connsiteX9" fmla="*/ 37183 w 3835838"/>
              <a:gd name="connsiteY9" fmla="*/ 104633 h 950794"/>
              <a:gd name="connsiteX10" fmla="*/ 14436 w 3835838"/>
              <a:gd name="connsiteY10" fmla="*/ 141027 h 950794"/>
              <a:gd name="connsiteX11" fmla="*/ 18986 w 3835838"/>
              <a:gd name="connsiteY11" fmla="*/ 436728 h 950794"/>
              <a:gd name="connsiteX12" fmla="*/ 28084 w 3835838"/>
              <a:gd name="connsiteY12" fmla="*/ 454925 h 950794"/>
              <a:gd name="connsiteX13" fmla="*/ 50831 w 3835838"/>
              <a:gd name="connsiteY13" fmla="*/ 473122 h 950794"/>
              <a:gd name="connsiteX14" fmla="*/ 55380 w 3835838"/>
              <a:gd name="connsiteY14" fmla="*/ 486770 h 950794"/>
              <a:gd name="connsiteX15" fmla="*/ 87225 w 3835838"/>
              <a:gd name="connsiteY15" fmla="*/ 509516 h 950794"/>
              <a:gd name="connsiteX16" fmla="*/ 114520 w 3835838"/>
              <a:gd name="connsiteY16" fmla="*/ 536812 h 950794"/>
              <a:gd name="connsiteX17" fmla="*/ 200956 w 3835838"/>
              <a:gd name="connsiteY17" fmla="*/ 568657 h 950794"/>
              <a:gd name="connsiteX18" fmla="*/ 223702 w 3835838"/>
              <a:gd name="connsiteY18" fmla="*/ 573206 h 950794"/>
              <a:gd name="connsiteX19" fmla="*/ 282842 w 3835838"/>
              <a:gd name="connsiteY19" fmla="*/ 591403 h 950794"/>
              <a:gd name="connsiteX20" fmla="*/ 310138 w 3835838"/>
              <a:gd name="connsiteY20" fmla="*/ 595952 h 950794"/>
              <a:gd name="connsiteX21" fmla="*/ 341983 w 3835838"/>
              <a:gd name="connsiteY21" fmla="*/ 605051 h 950794"/>
              <a:gd name="connsiteX22" fmla="*/ 483010 w 3835838"/>
              <a:gd name="connsiteY22" fmla="*/ 609600 h 950794"/>
              <a:gd name="connsiteX23" fmla="*/ 505756 w 3835838"/>
              <a:gd name="connsiteY23" fmla="*/ 632346 h 950794"/>
              <a:gd name="connsiteX24" fmla="*/ 533051 w 3835838"/>
              <a:gd name="connsiteY24" fmla="*/ 641445 h 950794"/>
              <a:gd name="connsiteX25" fmla="*/ 555798 w 3835838"/>
              <a:gd name="connsiteY25" fmla="*/ 650543 h 950794"/>
              <a:gd name="connsiteX26" fmla="*/ 583093 w 3835838"/>
              <a:gd name="connsiteY26" fmla="*/ 659642 h 950794"/>
              <a:gd name="connsiteX27" fmla="*/ 614938 w 3835838"/>
              <a:gd name="connsiteY27" fmla="*/ 668740 h 950794"/>
              <a:gd name="connsiteX28" fmla="*/ 646783 w 3835838"/>
              <a:gd name="connsiteY28" fmla="*/ 682388 h 950794"/>
              <a:gd name="connsiteX29" fmla="*/ 678628 w 3835838"/>
              <a:gd name="connsiteY29" fmla="*/ 723331 h 950794"/>
              <a:gd name="connsiteX30" fmla="*/ 692275 w 3835838"/>
              <a:gd name="connsiteY30" fmla="*/ 746077 h 950794"/>
              <a:gd name="connsiteX31" fmla="*/ 705923 w 3835838"/>
              <a:gd name="connsiteY31" fmla="*/ 777922 h 950794"/>
              <a:gd name="connsiteX32" fmla="*/ 728669 w 3835838"/>
              <a:gd name="connsiteY32" fmla="*/ 800668 h 950794"/>
              <a:gd name="connsiteX33" fmla="*/ 751416 w 3835838"/>
              <a:gd name="connsiteY33" fmla="*/ 837063 h 950794"/>
              <a:gd name="connsiteX34" fmla="*/ 796908 w 3835838"/>
              <a:gd name="connsiteY34" fmla="*/ 891654 h 950794"/>
              <a:gd name="connsiteX35" fmla="*/ 810556 w 3835838"/>
              <a:gd name="connsiteY35" fmla="*/ 905301 h 950794"/>
              <a:gd name="connsiteX36" fmla="*/ 874245 w 3835838"/>
              <a:gd name="connsiteY36" fmla="*/ 932597 h 950794"/>
              <a:gd name="connsiteX37" fmla="*/ 1047117 w 3835838"/>
              <a:gd name="connsiteY37" fmla="*/ 950794 h 950794"/>
              <a:gd name="connsiteX38" fmla="*/ 1310974 w 3835838"/>
              <a:gd name="connsiteY38" fmla="*/ 946245 h 950794"/>
              <a:gd name="connsiteX39" fmla="*/ 1456550 w 3835838"/>
              <a:gd name="connsiteY39" fmla="*/ 928048 h 950794"/>
              <a:gd name="connsiteX40" fmla="*/ 1506592 w 3835838"/>
              <a:gd name="connsiteY40" fmla="*/ 923498 h 950794"/>
              <a:gd name="connsiteX41" fmla="*/ 1524789 w 3835838"/>
              <a:gd name="connsiteY41" fmla="*/ 914400 h 950794"/>
              <a:gd name="connsiteX42" fmla="*/ 1556634 w 3835838"/>
              <a:gd name="connsiteY42" fmla="*/ 909851 h 950794"/>
              <a:gd name="connsiteX43" fmla="*/ 1570281 w 3835838"/>
              <a:gd name="connsiteY43" fmla="*/ 891654 h 950794"/>
              <a:gd name="connsiteX44" fmla="*/ 1597577 w 3835838"/>
              <a:gd name="connsiteY44" fmla="*/ 887104 h 950794"/>
              <a:gd name="connsiteX45" fmla="*/ 1611225 w 3835838"/>
              <a:gd name="connsiteY45" fmla="*/ 878006 h 950794"/>
              <a:gd name="connsiteX46" fmla="*/ 1629422 w 3835838"/>
              <a:gd name="connsiteY46" fmla="*/ 868907 h 950794"/>
              <a:gd name="connsiteX47" fmla="*/ 1665816 w 3835838"/>
              <a:gd name="connsiteY47" fmla="*/ 841612 h 950794"/>
              <a:gd name="connsiteX48" fmla="*/ 1679463 w 3835838"/>
              <a:gd name="connsiteY48" fmla="*/ 832513 h 950794"/>
              <a:gd name="connsiteX49" fmla="*/ 1697660 w 3835838"/>
              <a:gd name="connsiteY49" fmla="*/ 818865 h 950794"/>
              <a:gd name="connsiteX50" fmla="*/ 1724956 w 3835838"/>
              <a:gd name="connsiteY50" fmla="*/ 773373 h 950794"/>
              <a:gd name="connsiteX51" fmla="*/ 1761350 w 3835838"/>
              <a:gd name="connsiteY51" fmla="*/ 736979 h 950794"/>
              <a:gd name="connsiteX52" fmla="*/ 1788645 w 3835838"/>
              <a:gd name="connsiteY52" fmla="*/ 732430 h 950794"/>
              <a:gd name="connsiteX53" fmla="*/ 1838687 w 3835838"/>
              <a:gd name="connsiteY53" fmla="*/ 705134 h 950794"/>
              <a:gd name="connsiteX54" fmla="*/ 1856884 w 3835838"/>
              <a:gd name="connsiteY54" fmla="*/ 691486 h 950794"/>
              <a:gd name="connsiteX55" fmla="*/ 1884180 w 3835838"/>
              <a:gd name="connsiteY55" fmla="*/ 673289 h 950794"/>
              <a:gd name="connsiteX56" fmla="*/ 2034305 w 3835838"/>
              <a:gd name="connsiteY56" fmla="*/ 650543 h 950794"/>
              <a:gd name="connsiteX57" fmla="*/ 2402795 w 3835838"/>
              <a:gd name="connsiteY57" fmla="*/ 659642 h 950794"/>
              <a:gd name="connsiteX58" fmla="*/ 2434639 w 3835838"/>
              <a:gd name="connsiteY58" fmla="*/ 668740 h 950794"/>
              <a:gd name="connsiteX59" fmla="*/ 2475583 w 3835838"/>
              <a:gd name="connsiteY59" fmla="*/ 673289 h 950794"/>
              <a:gd name="connsiteX60" fmla="*/ 2552920 w 3835838"/>
              <a:gd name="connsiteY60" fmla="*/ 686937 h 950794"/>
              <a:gd name="connsiteX61" fmla="*/ 2616610 w 3835838"/>
              <a:gd name="connsiteY61" fmla="*/ 705134 h 950794"/>
              <a:gd name="connsiteX62" fmla="*/ 2653004 w 3835838"/>
              <a:gd name="connsiteY62" fmla="*/ 714233 h 950794"/>
              <a:gd name="connsiteX63" fmla="*/ 2689398 w 3835838"/>
              <a:gd name="connsiteY63" fmla="*/ 732430 h 950794"/>
              <a:gd name="connsiteX64" fmla="*/ 2935057 w 3835838"/>
              <a:gd name="connsiteY64" fmla="*/ 741528 h 950794"/>
              <a:gd name="connsiteX65" fmla="*/ 3394532 w 3835838"/>
              <a:gd name="connsiteY65" fmla="*/ 755176 h 950794"/>
              <a:gd name="connsiteX66" fmla="*/ 3640192 w 3835838"/>
              <a:gd name="connsiteY66" fmla="*/ 732430 h 950794"/>
              <a:gd name="connsiteX67" fmla="*/ 3803965 w 3835838"/>
              <a:gd name="connsiteY67" fmla="*/ 705134 h 950794"/>
              <a:gd name="connsiteX68" fmla="*/ 3831260 w 3835838"/>
              <a:gd name="connsiteY68" fmla="*/ 686937 h 950794"/>
              <a:gd name="connsiteX69" fmla="*/ 3835810 w 3835838"/>
              <a:gd name="connsiteY69" fmla="*/ 668740 h 950794"/>
              <a:gd name="connsiteX70" fmla="*/ 3817613 w 3835838"/>
              <a:gd name="connsiteY70" fmla="*/ 514065 h 950794"/>
              <a:gd name="connsiteX71" fmla="*/ 3813063 w 3835838"/>
              <a:gd name="connsiteY71" fmla="*/ 500418 h 950794"/>
              <a:gd name="connsiteX72" fmla="*/ 3803965 w 3835838"/>
              <a:gd name="connsiteY72" fmla="*/ 464024 h 950794"/>
              <a:gd name="connsiteX73" fmla="*/ 3790317 w 3835838"/>
              <a:gd name="connsiteY73" fmla="*/ 450376 h 950794"/>
              <a:gd name="connsiteX74" fmla="*/ 3776669 w 3835838"/>
              <a:gd name="connsiteY74" fmla="*/ 432179 h 950794"/>
              <a:gd name="connsiteX75" fmla="*/ 3749374 w 3835838"/>
              <a:gd name="connsiteY75" fmla="*/ 373039 h 950794"/>
              <a:gd name="connsiteX76" fmla="*/ 3690234 w 3835838"/>
              <a:gd name="connsiteY76" fmla="*/ 300251 h 950794"/>
              <a:gd name="connsiteX77" fmla="*/ 3676586 w 3835838"/>
              <a:gd name="connsiteY77" fmla="*/ 286603 h 950794"/>
              <a:gd name="connsiteX78" fmla="*/ 3662938 w 3835838"/>
              <a:gd name="connsiteY78" fmla="*/ 272955 h 950794"/>
              <a:gd name="connsiteX79" fmla="*/ 3640192 w 3835838"/>
              <a:gd name="connsiteY79" fmla="*/ 263857 h 950794"/>
              <a:gd name="connsiteX80" fmla="*/ 3617445 w 3835838"/>
              <a:gd name="connsiteY80" fmla="*/ 250209 h 950794"/>
              <a:gd name="connsiteX81" fmla="*/ 3590150 w 3835838"/>
              <a:gd name="connsiteY81" fmla="*/ 241110 h 950794"/>
              <a:gd name="connsiteX82" fmla="*/ 3517362 w 3835838"/>
              <a:gd name="connsiteY82" fmla="*/ 227463 h 950794"/>
              <a:gd name="connsiteX83" fmla="*/ 3499165 w 3835838"/>
              <a:gd name="connsiteY83" fmla="*/ 209265 h 950794"/>
              <a:gd name="connsiteX84" fmla="*/ 3444574 w 3835838"/>
              <a:gd name="connsiteY84" fmla="*/ 204716 h 950794"/>
              <a:gd name="connsiteX85" fmla="*/ 3367236 w 3835838"/>
              <a:gd name="connsiteY85" fmla="*/ 195618 h 950794"/>
              <a:gd name="connsiteX86" fmla="*/ 3012395 w 3835838"/>
              <a:gd name="connsiteY86" fmla="*/ 177421 h 950794"/>
              <a:gd name="connsiteX87" fmla="*/ 2976001 w 3835838"/>
              <a:gd name="connsiteY87" fmla="*/ 163773 h 950794"/>
              <a:gd name="connsiteX88" fmla="*/ 2730341 w 3835838"/>
              <a:gd name="connsiteY88" fmla="*/ 145576 h 950794"/>
              <a:gd name="connsiteX89" fmla="*/ 2662102 w 3835838"/>
              <a:gd name="connsiteY89" fmla="*/ 127379 h 950794"/>
              <a:gd name="connsiteX90" fmla="*/ 2625708 w 3835838"/>
              <a:gd name="connsiteY90" fmla="*/ 118280 h 950794"/>
              <a:gd name="connsiteX91" fmla="*/ 2548371 w 3835838"/>
              <a:gd name="connsiteY91" fmla="*/ 109182 h 950794"/>
              <a:gd name="connsiteX92" fmla="*/ 2516526 w 3835838"/>
              <a:gd name="connsiteY92" fmla="*/ 95534 h 950794"/>
              <a:gd name="connsiteX93" fmla="*/ 2466484 w 3835838"/>
              <a:gd name="connsiteY93" fmla="*/ 77337 h 950794"/>
              <a:gd name="connsiteX94" fmla="*/ 2434639 w 3835838"/>
              <a:gd name="connsiteY94" fmla="*/ 72788 h 950794"/>
              <a:gd name="connsiteX95" fmla="*/ 2357302 w 3835838"/>
              <a:gd name="connsiteY95" fmla="*/ 54591 h 950794"/>
              <a:gd name="connsiteX96" fmla="*/ 2202628 w 3835838"/>
              <a:gd name="connsiteY96" fmla="*/ 45492 h 95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835838" h="950794">
                <a:moveTo>
                  <a:pt x="2202628" y="45492"/>
                </a:moveTo>
                <a:lnTo>
                  <a:pt x="2202628" y="45492"/>
                </a:lnTo>
                <a:cubicBezTo>
                  <a:pt x="2146520" y="39426"/>
                  <a:pt x="2090083" y="35876"/>
                  <a:pt x="2034305" y="27295"/>
                </a:cubicBezTo>
                <a:cubicBezTo>
                  <a:pt x="2014592" y="24262"/>
                  <a:pt x="1995108" y="18518"/>
                  <a:pt x="1975165" y="18197"/>
                </a:cubicBezTo>
                <a:lnTo>
                  <a:pt x="337434" y="0"/>
                </a:lnTo>
                <a:cubicBezTo>
                  <a:pt x="267679" y="3033"/>
                  <a:pt x="197758" y="3417"/>
                  <a:pt x="128168" y="9098"/>
                </a:cubicBezTo>
                <a:cubicBezTo>
                  <a:pt x="122718" y="9543"/>
                  <a:pt x="118635" y="14596"/>
                  <a:pt x="114520" y="18197"/>
                </a:cubicBezTo>
                <a:cubicBezTo>
                  <a:pt x="82352" y="46344"/>
                  <a:pt x="104644" y="36653"/>
                  <a:pt x="78126" y="45492"/>
                </a:cubicBezTo>
                <a:cubicBezTo>
                  <a:pt x="51369" y="99010"/>
                  <a:pt x="93392" y="21315"/>
                  <a:pt x="46281" y="81886"/>
                </a:cubicBezTo>
                <a:cubicBezTo>
                  <a:pt x="41267" y="88332"/>
                  <a:pt x="40835" y="97329"/>
                  <a:pt x="37183" y="104633"/>
                </a:cubicBezTo>
                <a:cubicBezTo>
                  <a:pt x="31697" y="115606"/>
                  <a:pt x="21653" y="130201"/>
                  <a:pt x="14436" y="141027"/>
                </a:cubicBezTo>
                <a:cubicBezTo>
                  <a:pt x="-12117" y="247243"/>
                  <a:pt x="3136" y="179162"/>
                  <a:pt x="18986" y="436728"/>
                </a:cubicBezTo>
                <a:cubicBezTo>
                  <a:pt x="19403" y="443497"/>
                  <a:pt x="23618" y="449821"/>
                  <a:pt x="28084" y="454925"/>
                </a:cubicBezTo>
                <a:cubicBezTo>
                  <a:pt x="34478" y="462232"/>
                  <a:pt x="43249" y="467056"/>
                  <a:pt x="50831" y="473122"/>
                </a:cubicBezTo>
                <a:cubicBezTo>
                  <a:pt x="52347" y="477671"/>
                  <a:pt x="52720" y="482780"/>
                  <a:pt x="55380" y="486770"/>
                </a:cubicBezTo>
                <a:cubicBezTo>
                  <a:pt x="64602" y="500603"/>
                  <a:pt x="72994" y="502401"/>
                  <a:pt x="87225" y="509516"/>
                </a:cubicBezTo>
                <a:cubicBezTo>
                  <a:pt x="96323" y="518615"/>
                  <a:pt x="103384" y="530365"/>
                  <a:pt x="114520" y="536812"/>
                </a:cubicBezTo>
                <a:cubicBezTo>
                  <a:pt x="118765" y="539270"/>
                  <a:pt x="182615" y="563655"/>
                  <a:pt x="200956" y="568657"/>
                </a:cubicBezTo>
                <a:cubicBezTo>
                  <a:pt x="208416" y="570691"/>
                  <a:pt x="216242" y="571172"/>
                  <a:pt x="223702" y="573206"/>
                </a:cubicBezTo>
                <a:cubicBezTo>
                  <a:pt x="269289" y="585638"/>
                  <a:pt x="232777" y="579849"/>
                  <a:pt x="282842" y="591403"/>
                </a:cubicBezTo>
                <a:cubicBezTo>
                  <a:pt x="291830" y="593477"/>
                  <a:pt x="301150" y="593878"/>
                  <a:pt x="310138" y="595952"/>
                </a:cubicBezTo>
                <a:cubicBezTo>
                  <a:pt x="320895" y="598434"/>
                  <a:pt x="330977" y="604182"/>
                  <a:pt x="341983" y="605051"/>
                </a:cubicBezTo>
                <a:cubicBezTo>
                  <a:pt x="388871" y="608753"/>
                  <a:pt x="436001" y="608084"/>
                  <a:pt x="483010" y="609600"/>
                </a:cubicBezTo>
                <a:cubicBezTo>
                  <a:pt x="490592" y="617182"/>
                  <a:pt x="496710" y="626589"/>
                  <a:pt x="505756" y="632346"/>
                </a:cubicBezTo>
                <a:cubicBezTo>
                  <a:pt x="513847" y="637495"/>
                  <a:pt x="524038" y="638168"/>
                  <a:pt x="533051" y="641445"/>
                </a:cubicBezTo>
                <a:cubicBezTo>
                  <a:pt x="540726" y="644236"/>
                  <a:pt x="548123" y="647752"/>
                  <a:pt x="555798" y="650543"/>
                </a:cubicBezTo>
                <a:cubicBezTo>
                  <a:pt x="564811" y="653820"/>
                  <a:pt x="573927" y="656822"/>
                  <a:pt x="583093" y="659642"/>
                </a:cubicBezTo>
                <a:cubicBezTo>
                  <a:pt x="593645" y="662889"/>
                  <a:pt x="604541" y="665027"/>
                  <a:pt x="614938" y="668740"/>
                </a:cubicBezTo>
                <a:cubicBezTo>
                  <a:pt x="625814" y="672624"/>
                  <a:pt x="636168" y="677839"/>
                  <a:pt x="646783" y="682388"/>
                </a:cubicBezTo>
                <a:cubicBezTo>
                  <a:pt x="679400" y="731317"/>
                  <a:pt x="615664" y="636757"/>
                  <a:pt x="678628" y="723331"/>
                </a:cubicBezTo>
                <a:cubicBezTo>
                  <a:pt x="683829" y="730482"/>
                  <a:pt x="688321" y="738168"/>
                  <a:pt x="692275" y="746077"/>
                </a:cubicBezTo>
                <a:cubicBezTo>
                  <a:pt x="697440" y="756407"/>
                  <a:pt x="699517" y="768313"/>
                  <a:pt x="705923" y="777922"/>
                </a:cubicBezTo>
                <a:cubicBezTo>
                  <a:pt x="711871" y="786844"/>
                  <a:pt x="721087" y="793086"/>
                  <a:pt x="728669" y="800668"/>
                </a:cubicBezTo>
                <a:cubicBezTo>
                  <a:pt x="736799" y="833181"/>
                  <a:pt x="726742" y="806220"/>
                  <a:pt x="751416" y="837063"/>
                </a:cubicBezTo>
                <a:cubicBezTo>
                  <a:pt x="802075" y="900388"/>
                  <a:pt x="732081" y="826827"/>
                  <a:pt x="796908" y="891654"/>
                </a:cubicBezTo>
                <a:cubicBezTo>
                  <a:pt x="801457" y="896203"/>
                  <a:pt x="804802" y="902424"/>
                  <a:pt x="810556" y="905301"/>
                </a:cubicBezTo>
                <a:cubicBezTo>
                  <a:pt x="829309" y="914677"/>
                  <a:pt x="852622" y="928478"/>
                  <a:pt x="874245" y="932597"/>
                </a:cubicBezTo>
                <a:cubicBezTo>
                  <a:pt x="920352" y="941379"/>
                  <a:pt x="1006330" y="947247"/>
                  <a:pt x="1047117" y="950794"/>
                </a:cubicBezTo>
                <a:cubicBezTo>
                  <a:pt x="1135069" y="949278"/>
                  <a:pt x="1223144" y="951124"/>
                  <a:pt x="1310974" y="946245"/>
                </a:cubicBezTo>
                <a:cubicBezTo>
                  <a:pt x="1359802" y="943532"/>
                  <a:pt x="1407974" y="933697"/>
                  <a:pt x="1456550" y="928048"/>
                </a:cubicBezTo>
                <a:cubicBezTo>
                  <a:pt x="1473187" y="926113"/>
                  <a:pt x="1489911" y="925015"/>
                  <a:pt x="1506592" y="923498"/>
                </a:cubicBezTo>
                <a:cubicBezTo>
                  <a:pt x="1512658" y="920465"/>
                  <a:pt x="1518246" y="916184"/>
                  <a:pt x="1524789" y="914400"/>
                </a:cubicBezTo>
                <a:cubicBezTo>
                  <a:pt x="1535134" y="911579"/>
                  <a:pt x="1547043" y="914646"/>
                  <a:pt x="1556634" y="909851"/>
                </a:cubicBezTo>
                <a:cubicBezTo>
                  <a:pt x="1563415" y="906460"/>
                  <a:pt x="1563653" y="895336"/>
                  <a:pt x="1570281" y="891654"/>
                </a:cubicBezTo>
                <a:cubicBezTo>
                  <a:pt x="1578344" y="887174"/>
                  <a:pt x="1588478" y="888621"/>
                  <a:pt x="1597577" y="887104"/>
                </a:cubicBezTo>
                <a:cubicBezTo>
                  <a:pt x="1602126" y="884071"/>
                  <a:pt x="1606478" y="880719"/>
                  <a:pt x="1611225" y="878006"/>
                </a:cubicBezTo>
                <a:cubicBezTo>
                  <a:pt x="1617113" y="874641"/>
                  <a:pt x="1623779" y="872669"/>
                  <a:pt x="1629422" y="868907"/>
                </a:cubicBezTo>
                <a:cubicBezTo>
                  <a:pt x="1642039" y="860495"/>
                  <a:pt x="1653552" y="850531"/>
                  <a:pt x="1665816" y="841612"/>
                </a:cubicBezTo>
                <a:cubicBezTo>
                  <a:pt x="1670238" y="838396"/>
                  <a:pt x="1675014" y="835691"/>
                  <a:pt x="1679463" y="832513"/>
                </a:cubicBezTo>
                <a:cubicBezTo>
                  <a:pt x="1685633" y="828106"/>
                  <a:pt x="1691594" y="823414"/>
                  <a:pt x="1697660" y="818865"/>
                </a:cubicBezTo>
                <a:cubicBezTo>
                  <a:pt x="1707633" y="798921"/>
                  <a:pt x="1710472" y="789174"/>
                  <a:pt x="1724956" y="773373"/>
                </a:cubicBezTo>
                <a:cubicBezTo>
                  <a:pt x="1736549" y="760726"/>
                  <a:pt x="1744427" y="739799"/>
                  <a:pt x="1761350" y="736979"/>
                </a:cubicBezTo>
                <a:lnTo>
                  <a:pt x="1788645" y="732430"/>
                </a:lnTo>
                <a:cubicBezTo>
                  <a:pt x="1884429" y="668575"/>
                  <a:pt x="1759717" y="749008"/>
                  <a:pt x="1838687" y="705134"/>
                </a:cubicBezTo>
                <a:cubicBezTo>
                  <a:pt x="1845315" y="701452"/>
                  <a:pt x="1850672" y="695834"/>
                  <a:pt x="1856884" y="691486"/>
                </a:cubicBezTo>
                <a:cubicBezTo>
                  <a:pt x="1865842" y="685215"/>
                  <a:pt x="1873394" y="675087"/>
                  <a:pt x="1884180" y="673289"/>
                </a:cubicBezTo>
                <a:cubicBezTo>
                  <a:pt x="1988701" y="655870"/>
                  <a:pt x="1938637" y="663299"/>
                  <a:pt x="2034305" y="650543"/>
                </a:cubicBezTo>
                <a:cubicBezTo>
                  <a:pt x="2157135" y="653576"/>
                  <a:pt x="2280054" y="654063"/>
                  <a:pt x="2402795" y="659642"/>
                </a:cubicBezTo>
                <a:cubicBezTo>
                  <a:pt x="2413823" y="660143"/>
                  <a:pt x="2423789" y="666706"/>
                  <a:pt x="2434639" y="668740"/>
                </a:cubicBezTo>
                <a:cubicBezTo>
                  <a:pt x="2448136" y="671271"/>
                  <a:pt x="2462011" y="671201"/>
                  <a:pt x="2475583" y="673289"/>
                </a:cubicBezTo>
                <a:cubicBezTo>
                  <a:pt x="2501456" y="677269"/>
                  <a:pt x="2527141" y="682388"/>
                  <a:pt x="2552920" y="686937"/>
                </a:cubicBezTo>
                <a:cubicBezTo>
                  <a:pt x="2581800" y="706191"/>
                  <a:pt x="2557699" y="692732"/>
                  <a:pt x="2616610" y="705134"/>
                </a:cubicBezTo>
                <a:cubicBezTo>
                  <a:pt x="2628847" y="707710"/>
                  <a:pt x="2641295" y="709842"/>
                  <a:pt x="2653004" y="714233"/>
                </a:cubicBezTo>
                <a:cubicBezTo>
                  <a:pt x="2665704" y="718995"/>
                  <a:pt x="2675898" y="731124"/>
                  <a:pt x="2689398" y="732430"/>
                </a:cubicBezTo>
                <a:cubicBezTo>
                  <a:pt x="2770959" y="740323"/>
                  <a:pt x="2853171" y="738495"/>
                  <a:pt x="2935057" y="741528"/>
                </a:cubicBezTo>
                <a:cubicBezTo>
                  <a:pt x="3101028" y="759968"/>
                  <a:pt x="3101118" y="761205"/>
                  <a:pt x="3394532" y="755176"/>
                </a:cubicBezTo>
                <a:cubicBezTo>
                  <a:pt x="3476752" y="753487"/>
                  <a:pt x="3558446" y="741402"/>
                  <a:pt x="3640192" y="732430"/>
                </a:cubicBezTo>
                <a:cubicBezTo>
                  <a:pt x="3746966" y="720711"/>
                  <a:pt x="3735577" y="722232"/>
                  <a:pt x="3803965" y="705134"/>
                </a:cubicBezTo>
                <a:cubicBezTo>
                  <a:pt x="3813063" y="699068"/>
                  <a:pt x="3824059" y="695166"/>
                  <a:pt x="3831260" y="686937"/>
                </a:cubicBezTo>
                <a:cubicBezTo>
                  <a:pt x="3835377" y="682232"/>
                  <a:pt x="3835994" y="674990"/>
                  <a:pt x="3835810" y="668740"/>
                </a:cubicBezTo>
                <a:cubicBezTo>
                  <a:pt x="3829905" y="467974"/>
                  <a:pt x="3846557" y="581600"/>
                  <a:pt x="3817613" y="514065"/>
                </a:cubicBezTo>
                <a:cubicBezTo>
                  <a:pt x="3815724" y="509658"/>
                  <a:pt x="3814325" y="505044"/>
                  <a:pt x="3813063" y="500418"/>
                </a:cubicBezTo>
                <a:cubicBezTo>
                  <a:pt x="3809773" y="488354"/>
                  <a:pt x="3809139" y="475408"/>
                  <a:pt x="3803965" y="464024"/>
                </a:cubicBezTo>
                <a:cubicBezTo>
                  <a:pt x="3801303" y="458167"/>
                  <a:pt x="3794504" y="455261"/>
                  <a:pt x="3790317" y="450376"/>
                </a:cubicBezTo>
                <a:cubicBezTo>
                  <a:pt x="3785383" y="444619"/>
                  <a:pt x="3780570" y="438681"/>
                  <a:pt x="3776669" y="432179"/>
                </a:cubicBezTo>
                <a:cubicBezTo>
                  <a:pt x="3736544" y="365301"/>
                  <a:pt x="3791226" y="447442"/>
                  <a:pt x="3749374" y="373039"/>
                </a:cubicBezTo>
                <a:cubicBezTo>
                  <a:pt x="3726473" y="332326"/>
                  <a:pt x="3722034" y="332051"/>
                  <a:pt x="3690234" y="300251"/>
                </a:cubicBezTo>
                <a:lnTo>
                  <a:pt x="3676586" y="286603"/>
                </a:lnTo>
                <a:cubicBezTo>
                  <a:pt x="3672037" y="282054"/>
                  <a:pt x="3668912" y="275344"/>
                  <a:pt x="3662938" y="272955"/>
                </a:cubicBezTo>
                <a:cubicBezTo>
                  <a:pt x="3655356" y="269922"/>
                  <a:pt x="3647496" y="267509"/>
                  <a:pt x="3640192" y="263857"/>
                </a:cubicBezTo>
                <a:cubicBezTo>
                  <a:pt x="3632283" y="259903"/>
                  <a:pt x="3625495" y="253868"/>
                  <a:pt x="3617445" y="250209"/>
                </a:cubicBezTo>
                <a:cubicBezTo>
                  <a:pt x="3608714" y="246240"/>
                  <a:pt x="3599417" y="243581"/>
                  <a:pt x="3590150" y="241110"/>
                </a:cubicBezTo>
                <a:cubicBezTo>
                  <a:pt x="3557199" y="232323"/>
                  <a:pt x="3548889" y="231967"/>
                  <a:pt x="3517362" y="227463"/>
                </a:cubicBezTo>
                <a:cubicBezTo>
                  <a:pt x="3511296" y="221397"/>
                  <a:pt x="3507353" y="211824"/>
                  <a:pt x="3499165" y="209265"/>
                </a:cubicBezTo>
                <a:cubicBezTo>
                  <a:pt x="3481736" y="203818"/>
                  <a:pt x="3462737" y="206595"/>
                  <a:pt x="3444574" y="204716"/>
                </a:cubicBezTo>
                <a:cubicBezTo>
                  <a:pt x="3418755" y="202045"/>
                  <a:pt x="3393103" y="197774"/>
                  <a:pt x="3367236" y="195618"/>
                </a:cubicBezTo>
                <a:cubicBezTo>
                  <a:pt x="3252918" y="186091"/>
                  <a:pt x="3125024" y="182213"/>
                  <a:pt x="3012395" y="177421"/>
                </a:cubicBezTo>
                <a:cubicBezTo>
                  <a:pt x="3000264" y="172872"/>
                  <a:pt x="2988756" y="166051"/>
                  <a:pt x="2976001" y="163773"/>
                </a:cubicBezTo>
                <a:cubicBezTo>
                  <a:pt x="2927037" y="155029"/>
                  <a:pt x="2757157" y="147153"/>
                  <a:pt x="2730341" y="145576"/>
                </a:cubicBezTo>
                <a:lnTo>
                  <a:pt x="2662102" y="127379"/>
                </a:lnTo>
                <a:cubicBezTo>
                  <a:pt x="2650002" y="124222"/>
                  <a:pt x="2638127" y="119741"/>
                  <a:pt x="2625708" y="118280"/>
                </a:cubicBezTo>
                <a:lnTo>
                  <a:pt x="2548371" y="109182"/>
                </a:lnTo>
                <a:cubicBezTo>
                  <a:pt x="2516421" y="93206"/>
                  <a:pt x="2543300" y="105574"/>
                  <a:pt x="2516526" y="95534"/>
                </a:cubicBezTo>
                <a:cubicBezTo>
                  <a:pt x="2500610" y="89566"/>
                  <a:pt x="2483046" y="81159"/>
                  <a:pt x="2466484" y="77337"/>
                </a:cubicBezTo>
                <a:cubicBezTo>
                  <a:pt x="2456036" y="74926"/>
                  <a:pt x="2445136" y="74975"/>
                  <a:pt x="2434639" y="72788"/>
                </a:cubicBezTo>
                <a:cubicBezTo>
                  <a:pt x="2408713" y="67387"/>
                  <a:pt x="2383623" y="57516"/>
                  <a:pt x="2357302" y="54591"/>
                </a:cubicBezTo>
                <a:cubicBezTo>
                  <a:pt x="2231204" y="40580"/>
                  <a:pt x="2228407" y="47008"/>
                  <a:pt x="2202628" y="454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0B53D2C-D8F4-47DB-9366-DD3983F7CC19}"/>
              </a:ext>
            </a:extLst>
          </p:cNvPr>
          <p:cNvCxnSpPr/>
          <p:nvPr/>
        </p:nvCxnSpPr>
        <p:spPr>
          <a:xfrm flipH="1">
            <a:off x="10194878" y="4044287"/>
            <a:ext cx="222913" cy="6505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3AC06F-B6DF-41D5-898C-682DB76AFD81}"/>
              </a:ext>
            </a:extLst>
          </p:cNvPr>
          <p:cNvSpPr txBox="1"/>
          <p:nvPr/>
        </p:nvSpPr>
        <p:spPr>
          <a:xfrm>
            <a:off x="9976513" y="3692685"/>
            <a:ext cx="128881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Top 4 Finish</a:t>
            </a:r>
          </a:p>
        </p:txBody>
      </p:sp>
    </p:spTree>
    <p:extLst>
      <p:ext uri="{BB962C8B-B14F-4D97-AF65-F5344CB8AC3E}">
        <p14:creationId xmlns:p14="http://schemas.microsoft.com/office/powerpoint/2010/main" val="170845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33174E-4F24-4901-93D8-B85537BA793C}"/>
              </a:ext>
            </a:extLst>
          </p:cNvPr>
          <p:cNvSpPr/>
          <p:nvPr/>
        </p:nvSpPr>
        <p:spPr>
          <a:xfrm>
            <a:off x="6832182" y="2078907"/>
            <a:ext cx="4813111" cy="3416320"/>
          </a:xfrm>
          <a:prstGeom prst="rect">
            <a:avLst/>
          </a:prstGeom>
        </p:spPr>
        <p:txBody>
          <a:bodyPr wrap="square">
            <a:spAutoFit/>
          </a:bodyPr>
          <a:lstStyle/>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Assessing the financial impact of Kobe’s career is calculated as the difference in ticket and reduced by Kobe’s salary.</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Net gain for Lakers between 1996 &amp; 2002, then declining through the end of Kobe’s career as his salary increases.</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Kobe created a surplus of $3M during 2000 – 2001 season, winning the NBA championship.</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grpSp>
        <p:nvGrpSpPr>
          <p:cNvPr id="7" name="Group 6">
            <a:extLst>
              <a:ext uri="{FF2B5EF4-FFF2-40B4-BE49-F238E27FC236}">
                <a16:creationId xmlns:a16="http://schemas.microsoft.com/office/drawing/2014/main" id="{7514E358-23D6-4802-B82B-496717540468}"/>
              </a:ext>
            </a:extLst>
          </p:cNvPr>
          <p:cNvGrpSpPr/>
          <p:nvPr/>
        </p:nvGrpSpPr>
        <p:grpSpPr>
          <a:xfrm>
            <a:off x="633142" y="1908998"/>
            <a:ext cx="5820372" cy="4104138"/>
            <a:chOff x="614149" y="1273080"/>
            <a:chExt cx="4761149" cy="2907963"/>
          </a:xfrm>
        </p:grpSpPr>
        <p:pic>
          <p:nvPicPr>
            <p:cNvPr id="3" name="Picture 2">
              <a:extLst>
                <a:ext uri="{FF2B5EF4-FFF2-40B4-BE49-F238E27FC236}">
                  <a16:creationId xmlns:a16="http://schemas.microsoft.com/office/drawing/2014/main" id="{DCF7E569-722A-4E7A-9F99-A52D5E28AA08}"/>
                </a:ext>
              </a:extLst>
            </p:cNvPr>
            <p:cNvPicPr>
              <a:picLocks noChangeAspect="1"/>
            </p:cNvPicPr>
            <p:nvPr/>
          </p:nvPicPr>
          <p:blipFill>
            <a:blip r:embed="rId2"/>
            <a:stretch>
              <a:fillRect/>
            </a:stretch>
          </p:blipFill>
          <p:spPr>
            <a:xfrm>
              <a:off x="614149" y="1273080"/>
              <a:ext cx="4761149" cy="2697110"/>
            </a:xfrm>
            <a:prstGeom prst="rect">
              <a:avLst/>
            </a:prstGeom>
          </p:spPr>
        </p:pic>
        <p:pic>
          <p:nvPicPr>
            <p:cNvPr id="4" name="Picture 3">
              <a:extLst>
                <a:ext uri="{FF2B5EF4-FFF2-40B4-BE49-F238E27FC236}">
                  <a16:creationId xmlns:a16="http://schemas.microsoft.com/office/drawing/2014/main" id="{63DB239E-68A0-426C-BF7F-AAC2B37E93DB}"/>
                </a:ext>
              </a:extLst>
            </p:cNvPr>
            <p:cNvPicPr>
              <a:picLocks noChangeAspect="1"/>
            </p:cNvPicPr>
            <p:nvPr/>
          </p:nvPicPr>
          <p:blipFill>
            <a:blip r:embed="rId3"/>
            <a:stretch>
              <a:fillRect/>
            </a:stretch>
          </p:blipFill>
          <p:spPr>
            <a:xfrm>
              <a:off x="614149" y="3970190"/>
              <a:ext cx="4761149" cy="210853"/>
            </a:xfrm>
            <a:prstGeom prst="rect">
              <a:avLst/>
            </a:prstGeom>
          </p:spPr>
        </p:pic>
      </p:grpSp>
      <p:sp>
        <p:nvSpPr>
          <p:cNvPr id="8" name="Arrow: Right 7">
            <a:extLst>
              <a:ext uri="{FF2B5EF4-FFF2-40B4-BE49-F238E27FC236}">
                <a16:creationId xmlns:a16="http://schemas.microsoft.com/office/drawing/2014/main" id="{7B93D58C-DC05-4550-A535-8F329C7D5DA0}"/>
              </a:ext>
            </a:extLst>
          </p:cNvPr>
          <p:cNvSpPr/>
          <p:nvPr/>
        </p:nvSpPr>
        <p:spPr>
          <a:xfrm rot="1905928">
            <a:off x="1828799" y="2150482"/>
            <a:ext cx="382138" cy="387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25FAE80-90AE-42E5-8203-D9BBBDB905F2}"/>
              </a:ext>
            </a:extLst>
          </p:cNvPr>
          <p:cNvSpPr txBox="1"/>
          <p:nvPr/>
        </p:nvSpPr>
        <p:spPr>
          <a:xfrm>
            <a:off x="1358026" y="2036391"/>
            <a:ext cx="53251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$3M</a:t>
            </a:r>
          </a:p>
        </p:txBody>
      </p:sp>
      <p:sp>
        <p:nvSpPr>
          <p:cNvPr id="10" name="Arrow: Right 9">
            <a:extLst>
              <a:ext uri="{FF2B5EF4-FFF2-40B4-BE49-F238E27FC236}">
                <a16:creationId xmlns:a16="http://schemas.microsoft.com/office/drawing/2014/main" id="{693131F4-C597-4566-925E-0E50C2AD4835}"/>
              </a:ext>
            </a:extLst>
          </p:cNvPr>
          <p:cNvSpPr/>
          <p:nvPr/>
        </p:nvSpPr>
        <p:spPr>
          <a:xfrm rot="16200000">
            <a:off x="4517409" y="3305975"/>
            <a:ext cx="837062" cy="47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0007E1-B304-45B3-B68A-AAF324D15DF6}"/>
              </a:ext>
            </a:extLst>
          </p:cNvPr>
          <p:cNvSpPr txBox="1"/>
          <p:nvPr/>
        </p:nvSpPr>
        <p:spPr>
          <a:xfrm>
            <a:off x="5172501" y="3124005"/>
            <a:ext cx="981572"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Kobe’s salary increased over time</a:t>
            </a:r>
          </a:p>
        </p:txBody>
      </p:sp>
      <p:cxnSp>
        <p:nvCxnSpPr>
          <p:cNvPr id="12" name="Straight Connector 11">
            <a:extLst>
              <a:ext uri="{FF2B5EF4-FFF2-40B4-BE49-F238E27FC236}">
                <a16:creationId xmlns:a16="http://schemas.microsoft.com/office/drawing/2014/main" id="{8006D2CA-7D31-4722-BAB9-1AB0DA96247C}"/>
              </a:ext>
            </a:extLst>
          </p:cNvPr>
          <p:cNvCxnSpPr/>
          <p:nvPr/>
        </p:nvCxnSpPr>
        <p:spPr>
          <a:xfrm>
            <a:off x="6723796" y="1664145"/>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40646955-90AF-48B1-9240-866697E8FFEA}"/>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2</a:t>
            </a:r>
          </a:p>
        </p:txBody>
      </p:sp>
      <p:sp>
        <p:nvSpPr>
          <p:cNvPr id="2" name="TextBox 1">
            <a:extLst>
              <a:ext uri="{FF2B5EF4-FFF2-40B4-BE49-F238E27FC236}">
                <a16:creationId xmlns:a16="http://schemas.microsoft.com/office/drawing/2014/main" id="{AE9E942F-7B1B-4C4F-9648-F7D4C2B7D32F}"/>
              </a:ext>
            </a:extLst>
          </p:cNvPr>
          <p:cNvSpPr txBox="1"/>
          <p:nvPr/>
        </p:nvSpPr>
        <p:spPr>
          <a:xfrm>
            <a:off x="633142" y="1518408"/>
            <a:ext cx="1042273" cy="27699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Million USD</a:t>
            </a:r>
          </a:p>
        </p:txBody>
      </p:sp>
      <p:pic>
        <p:nvPicPr>
          <p:cNvPr id="5" name="Picture 4">
            <a:extLst>
              <a:ext uri="{FF2B5EF4-FFF2-40B4-BE49-F238E27FC236}">
                <a16:creationId xmlns:a16="http://schemas.microsoft.com/office/drawing/2014/main" id="{3FBB59FF-CD95-4D18-9D4D-3789CDE921FC}"/>
              </a:ext>
            </a:extLst>
          </p:cNvPr>
          <p:cNvPicPr>
            <a:picLocks noChangeAspect="1"/>
          </p:cNvPicPr>
          <p:nvPr/>
        </p:nvPicPr>
        <p:blipFill>
          <a:blip r:embed="rId4"/>
          <a:stretch>
            <a:fillRect/>
          </a:stretch>
        </p:blipFill>
        <p:spPr>
          <a:xfrm>
            <a:off x="1782240" y="1268740"/>
            <a:ext cx="8743665" cy="342672"/>
          </a:xfrm>
          <a:prstGeom prst="rect">
            <a:avLst/>
          </a:prstGeom>
        </p:spPr>
      </p:pic>
    </p:spTree>
    <p:extLst>
      <p:ext uri="{BB962C8B-B14F-4D97-AF65-F5344CB8AC3E}">
        <p14:creationId xmlns:p14="http://schemas.microsoft.com/office/powerpoint/2010/main" val="349031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9344CF-51CE-48C0-AFA9-8CC6FF7C51E0}"/>
              </a:ext>
            </a:extLst>
          </p:cNvPr>
          <p:cNvSpPr txBox="1"/>
          <p:nvPr/>
        </p:nvSpPr>
        <p:spPr>
          <a:xfrm>
            <a:off x="1135436" y="2844225"/>
            <a:ext cx="223170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Motivation</a:t>
            </a:r>
          </a:p>
        </p:txBody>
      </p:sp>
      <p:cxnSp>
        <p:nvCxnSpPr>
          <p:cNvPr id="5" name="Straight Connector 4">
            <a:extLst>
              <a:ext uri="{FF2B5EF4-FFF2-40B4-BE49-F238E27FC236}">
                <a16:creationId xmlns:a16="http://schemas.microsoft.com/office/drawing/2014/main" id="{A068136D-7E7B-4B6D-A966-5EB51E2F580C}"/>
              </a:ext>
            </a:extLst>
          </p:cNvPr>
          <p:cNvCxnSpPr/>
          <p:nvPr/>
        </p:nvCxnSpPr>
        <p:spPr>
          <a:xfrm>
            <a:off x="3748585" y="115551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40EA1BB-BFAD-4305-B50C-2E847903C085}"/>
              </a:ext>
            </a:extLst>
          </p:cNvPr>
          <p:cNvSpPr/>
          <p:nvPr/>
        </p:nvSpPr>
        <p:spPr>
          <a:xfrm>
            <a:off x="3980597" y="1301299"/>
            <a:ext cx="7146877" cy="4401205"/>
          </a:xfrm>
          <a:prstGeom prst="rect">
            <a:avLst/>
          </a:prstGeom>
        </p:spPr>
        <p:txBody>
          <a:bodyPr wrap="square">
            <a:spAutoFit/>
          </a:bodyPr>
          <a:lstStyle/>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Sports analytics has become a popular topic in the data science field where the term has been popularized with the release of the 2011 film, Moneyball.  </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The game of sports maybe different among popular sports of baseball, hockey, football, and basketball, but the underlying principle governing the idea of analyzing and predicting outcome in sports performance is identical. </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Kobe Bryant was an icon in the history of basketball and we want to leverage on data collected from his entire career.</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Therefore, the team would like to get an experience in sports analytics.</a:t>
            </a:r>
          </a:p>
        </p:txBody>
      </p:sp>
    </p:spTree>
    <p:extLst>
      <p:ext uri="{BB962C8B-B14F-4D97-AF65-F5344CB8AC3E}">
        <p14:creationId xmlns:p14="http://schemas.microsoft.com/office/powerpoint/2010/main" val="371510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6720109"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Model – OLS Regression – Part 2</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280368C-1FBF-45AC-A331-2CE9D43FE88E}"/>
              </a:ext>
            </a:extLst>
          </p:cNvPr>
          <p:cNvCxnSpPr/>
          <p:nvPr/>
        </p:nvCxnSpPr>
        <p:spPr>
          <a:xfrm>
            <a:off x="4908644" y="1407994"/>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2841CE0-28D9-42B6-BD18-0168A9A0E932}"/>
              </a:ext>
            </a:extLst>
          </p:cNvPr>
          <p:cNvPicPr>
            <a:picLocks noChangeAspect="1"/>
          </p:cNvPicPr>
          <p:nvPr/>
        </p:nvPicPr>
        <p:blipFill>
          <a:blip r:embed="rId2"/>
          <a:stretch>
            <a:fillRect/>
          </a:stretch>
        </p:blipFill>
        <p:spPr>
          <a:xfrm>
            <a:off x="627232" y="1267310"/>
            <a:ext cx="3845128" cy="1173434"/>
          </a:xfrm>
          <a:prstGeom prst="rect">
            <a:avLst/>
          </a:prstGeom>
        </p:spPr>
      </p:pic>
      <p:pic>
        <p:nvPicPr>
          <p:cNvPr id="9" name="Picture 8">
            <a:extLst>
              <a:ext uri="{FF2B5EF4-FFF2-40B4-BE49-F238E27FC236}">
                <a16:creationId xmlns:a16="http://schemas.microsoft.com/office/drawing/2014/main" id="{4772A4C6-8A7B-4F28-ADFA-797C29725D05}"/>
              </a:ext>
            </a:extLst>
          </p:cNvPr>
          <p:cNvPicPr>
            <a:picLocks noChangeAspect="1"/>
          </p:cNvPicPr>
          <p:nvPr/>
        </p:nvPicPr>
        <p:blipFill>
          <a:blip r:embed="rId3"/>
          <a:stretch>
            <a:fillRect/>
          </a:stretch>
        </p:blipFill>
        <p:spPr>
          <a:xfrm>
            <a:off x="571330" y="3264215"/>
            <a:ext cx="3936980" cy="2448085"/>
          </a:xfrm>
          <a:prstGeom prst="rect">
            <a:avLst/>
          </a:prstGeom>
        </p:spPr>
      </p:pic>
      <p:sp>
        <p:nvSpPr>
          <p:cNvPr id="10" name="TextBox 9">
            <a:extLst>
              <a:ext uri="{FF2B5EF4-FFF2-40B4-BE49-F238E27FC236}">
                <a16:creationId xmlns:a16="http://schemas.microsoft.com/office/drawing/2014/main" id="{3D8DDA2B-48A8-4615-BEED-093A0B16EC13}"/>
              </a:ext>
            </a:extLst>
          </p:cNvPr>
          <p:cNvSpPr txBox="1"/>
          <p:nvPr/>
        </p:nvSpPr>
        <p:spPr>
          <a:xfrm>
            <a:off x="503090" y="2894882"/>
            <a:ext cx="1130181"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Version 1.4:</a:t>
            </a:r>
          </a:p>
        </p:txBody>
      </p:sp>
      <p:sp>
        <p:nvSpPr>
          <p:cNvPr id="13" name="Rectangle 12">
            <a:extLst>
              <a:ext uri="{FF2B5EF4-FFF2-40B4-BE49-F238E27FC236}">
                <a16:creationId xmlns:a16="http://schemas.microsoft.com/office/drawing/2014/main" id="{9AE450C1-6240-4688-A143-0771D40B950D}"/>
              </a:ext>
            </a:extLst>
          </p:cNvPr>
          <p:cNvSpPr/>
          <p:nvPr/>
        </p:nvSpPr>
        <p:spPr>
          <a:xfrm>
            <a:off x="5118787" y="3543499"/>
            <a:ext cx="5986909" cy="2800767"/>
          </a:xfrm>
          <a:prstGeom prst="rect">
            <a:avLst/>
          </a:prstGeom>
        </p:spPr>
        <p:txBody>
          <a:bodyPr wrap="square">
            <a:spAutoFit/>
          </a:bodyPr>
          <a:lstStyle/>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Linear relationship exists between Kobe’s and the Lakers performance and the final NBA ranking. </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Team Free Throw Attempts and Kobe’s Defensive Plus or Minus Ratio are the strongest predictors.</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Model underpredicts by approximately half of a std dev.</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rPr>
              <a:t>RMSE is bimodal with a higher propensity to predict a better than actual rank.</a:t>
            </a:r>
          </a:p>
          <a:p>
            <a:pPr algn="just"/>
            <a:endParaRPr lang="en-US" sz="16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pic>
        <p:nvPicPr>
          <p:cNvPr id="12" name="Picture 11">
            <a:extLst>
              <a:ext uri="{FF2B5EF4-FFF2-40B4-BE49-F238E27FC236}">
                <a16:creationId xmlns:a16="http://schemas.microsoft.com/office/drawing/2014/main" id="{F0B96DFB-36A7-4F6A-8428-B6DBEE2316C7}"/>
              </a:ext>
            </a:extLst>
          </p:cNvPr>
          <p:cNvPicPr>
            <a:picLocks noChangeAspect="1"/>
          </p:cNvPicPr>
          <p:nvPr/>
        </p:nvPicPr>
        <p:blipFill>
          <a:blip r:embed="rId4"/>
          <a:stretch>
            <a:fillRect/>
          </a:stretch>
        </p:blipFill>
        <p:spPr>
          <a:xfrm>
            <a:off x="5118787" y="1309225"/>
            <a:ext cx="2892449" cy="2053307"/>
          </a:xfrm>
          <a:prstGeom prst="rect">
            <a:avLst/>
          </a:prstGeom>
        </p:spPr>
      </p:pic>
      <p:pic>
        <p:nvPicPr>
          <p:cNvPr id="14" name="Picture 13">
            <a:extLst>
              <a:ext uri="{FF2B5EF4-FFF2-40B4-BE49-F238E27FC236}">
                <a16:creationId xmlns:a16="http://schemas.microsoft.com/office/drawing/2014/main" id="{F4C45A39-F669-45D9-AD64-6B036D011CC9}"/>
              </a:ext>
            </a:extLst>
          </p:cNvPr>
          <p:cNvPicPr>
            <a:picLocks noChangeAspect="1"/>
          </p:cNvPicPr>
          <p:nvPr/>
        </p:nvPicPr>
        <p:blipFill>
          <a:blip r:embed="rId5"/>
          <a:stretch>
            <a:fillRect/>
          </a:stretch>
        </p:blipFill>
        <p:spPr>
          <a:xfrm>
            <a:off x="8385222" y="1309225"/>
            <a:ext cx="2892441" cy="2070750"/>
          </a:xfrm>
          <a:prstGeom prst="rect">
            <a:avLst/>
          </a:prstGeom>
        </p:spPr>
      </p:pic>
    </p:spTree>
    <p:extLst>
      <p:ext uri="{BB962C8B-B14F-4D97-AF65-F5344CB8AC3E}">
        <p14:creationId xmlns:p14="http://schemas.microsoft.com/office/powerpoint/2010/main" val="1047514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C2061-031A-4439-A37F-AAABEB1B8B63}"/>
              </a:ext>
            </a:extLst>
          </p:cNvPr>
          <p:cNvSpPr txBox="1"/>
          <p:nvPr/>
        </p:nvSpPr>
        <p:spPr>
          <a:xfrm>
            <a:off x="921621" y="2906890"/>
            <a:ext cx="2414444"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Conclusion</a:t>
            </a:r>
          </a:p>
        </p:txBody>
      </p:sp>
      <p:cxnSp>
        <p:nvCxnSpPr>
          <p:cNvPr id="5" name="Straight Connector 4">
            <a:extLst>
              <a:ext uri="{FF2B5EF4-FFF2-40B4-BE49-F238E27FC236}">
                <a16:creationId xmlns:a16="http://schemas.microsoft.com/office/drawing/2014/main" id="{650E2ED0-A178-4312-BE69-7A606392D67D}"/>
              </a:ext>
            </a:extLst>
          </p:cNvPr>
          <p:cNvCxnSpPr/>
          <p:nvPr/>
        </p:nvCxnSpPr>
        <p:spPr>
          <a:xfrm>
            <a:off x="3748585" y="115551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BB8E8BA7-78CF-4C33-9FAB-D610097C1B7F}"/>
              </a:ext>
            </a:extLst>
          </p:cNvPr>
          <p:cNvSpPr txBox="1"/>
          <p:nvPr/>
        </p:nvSpPr>
        <p:spPr>
          <a:xfrm>
            <a:off x="3874086" y="1155510"/>
            <a:ext cx="7580933" cy="5078313"/>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Kobe’s jump shots with majority of the shots only had 39% success rate, while dunk had the highest success rate at 93%.</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Shot were more successful when executed from the center of the court.</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Ticket prices and general fans costs were positively correlated with Kobe’s salary.</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Attendance grew sharply with the opening of Staples Center, and held flat throughout Kobe’s career.</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Kobe created a “surplus” of $3M during 2000 – 2001 season, winning the NBA championship.</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dirty="0">
                <a:solidFill>
                  <a:schemeClr val="bg1"/>
                </a:solidFill>
                <a:latin typeface="Arial" panose="020B0604020202020204" pitchFamily="34" charset="0"/>
                <a:ea typeface="Malgun Gothic" panose="020B0503020000020004" pitchFamily="34" charset="-127"/>
                <a:cs typeface="Arial" panose="020B0604020202020204" pitchFamily="34" charset="0"/>
              </a:rPr>
              <a:t>The surplus Kobe created started to decline in Y2002 until his retirement, but Lakers franchise value started to increase in Y2010. </a:t>
            </a:r>
          </a:p>
          <a:p>
            <a:pPr algn="just"/>
            <a:endParaRPr lang="en-US"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806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C2061-031A-4439-A37F-AAABEB1B8B63}"/>
              </a:ext>
            </a:extLst>
          </p:cNvPr>
          <p:cNvSpPr txBox="1"/>
          <p:nvPr/>
        </p:nvSpPr>
        <p:spPr>
          <a:xfrm>
            <a:off x="694160" y="3111606"/>
            <a:ext cx="2781472" cy="400110"/>
          </a:xfrm>
          <a:prstGeom prst="rect">
            <a:avLst/>
          </a:prstGeom>
          <a:noFill/>
        </p:spPr>
        <p:txBody>
          <a:bodyPr wrap="square" rtlCol="0">
            <a:spAutoFit/>
          </a:bodyPr>
          <a:lstStyle/>
          <a:p>
            <a:pPr>
              <a:spcAft>
                <a:spcPts val="600"/>
              </a:spcAft>
            </a:pPr>
            <a:r>
              <a:rPr lang="en-US" sz="2000" b="1" dirty="0">
                <a:solidFill>
                  <a:schemeClr val="bg1"/>
                </a:solidFill>
                <a:latin typeface="Arial" panose="020B0604020202020204" pitchFamily="34" charset="0"/>
                <a:cs typeface="Arial" panose="020B0604020202020204" pitchFamily="34" charset="0"/>
              </a:rPr>
              <a:t>Recommendations</a:t>
            </a:r>
          </a:p>
        </p:txBody>
      </p:sp>
      <p:cxnSp>
        <p:nvCxnSpPr>
          <p:cNvPr id="5" name="Straight Connector 4">
            <a:extLst>
              <a:ext uri="{FF2B5EF4-FFF2-40B4-BE49-F238E27FC236}">
                <a16:creationId xmlns:a16="http://schemas.microsoft.com/office/drawing/2014/main" id="{650E2ED0-A178-4312-BE69-7A606392D67D}"/>
              </a:ext>
            </a:extLst>
          </p:cNvPr>
          <p:cNvCxnSpPr/>
          <p:nvPr/>
        </p:nvCxnSpPr>
        <p:spPr>
          <a:xfrm>
            <a:off x="3748585" y="1155510"/>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17124AAF-6EBB-4E44-85C0-CB7DDFCD692D}"/>
              </a:ext>
            </a:extLst>
          </p:cNvPr>
          <p:cNvSpPr/>
          <p:nvPr/>
        </p:nvSpPr>
        <p:spPr>
          <a:xfrm>
            <a:off x="3880513" y="1678887"/>
            <a:ext cx="7478973" cy="3785652"/>
          </a:xfrm>
          <a:prstGeom prst="rect">
            <a:avLst/>
          </a:prstGeom>
        </p:spPr>
        <p:txBody>
          <a:bodyPr wrap="square">
            <a:spAutoFit/>
          </a:bodyPr>
          <a:lstStyle/>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Explore the upward trend of the franchise value after Y2010  .</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Comparison of his statistics and impact to team’s profitability as compared to other basketball legends and teams (e.g. Michael Jordan, LeBron James, 1980 Detroit Pistons, etc.). </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Extrapolate on how a weighted shot has an impact to overall team win as compared to other measurements.</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a:p>
            <a:pPr algn="just"/>
            <a:r>
              <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rPr>
              <a:t>Kobe’s defensive winning style as compared to other player’s style in winning a game.</a:t>
            </a:r>
          </a:p>
          <a:p>
            <a:pPr algn="just"/>
            <a:endParaRPr lang="en-US" sz="2000" dirty="0">
              <a:solidFill>
                <a:schemeClr val="bg1"/>
              </a:solidFill>
              <a:latin typeface="Arial" panose="020B060402020202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42612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6EA9B5-BED0-4962-B482-21F6A930E9A1}"/>
              </a:ext>
            </a:extLst>
          </p:cNvPr>
          <p:cNvSpPr txBox="1"/>
          <p:nvPr/>
        </p:nvSpPr>
        <p:spPr>
          <a:xfrm>
            <a:off x="8518875" y="2851919"/>
            <a:ext cx="2186817" cy="1154162"/>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Business</a:t>
            </a:r>
          </a:p>
          <a:p>
            <a:pPr>
              <a:spcAft>
                <a:spcPts val="600"/>
              </a:spcAft>
            </a:pPr>
            <a:r>
              <a:rPr lang="en-US" sz="3200" b="1" dirty="0">
                <a:solidFill>
                  <a:schemeClr val="bg1"/>
                </a:solidFill>
                <a:latin typeface="Arial" panose="020B0604020202020204" pitchFamily="34" charset="0"/>
                <a:cs typeface="Arial" panose="020B0604020202020204" pitchFamily="34" charset="0"/>
              </a:rPr>
              <a:t>Questions</a:t>
            </a:r>
          </a:p>
        </p:txBody>
      </p:sp>
      <p:cxnSp>
        <p:nvCxnSpPr>
          <p:cNvPr id="7" name="Straight Connector 6">
            <a:extLst>
              <a:ext uri="{FF2B5EF4-FFF2-40B4-BE49-F238E27FC236}">
                <a16:creationId xmlns:a16="http://schemas.microsoft.com/office/drawing/2014/main" id="{0B2F61CE-564A-4825-8A12-D39DE564B3BD}"/>
              </a:ext>
            </a:extLst>
          </p:cNvPr>
          <p:cNvCxnSpPr/>
          <p:nvPr/>
        </p:nvCxnSpPr>
        <p:spPr>
          <a:xfrm>
            <a:off x="8070375" y="1222612"/>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BE3C353-F6A3-4A8A-BE7B-89DBAA73A441}"/>
              </a:ext>
            </a:extLst>
          </p:cNvPr>
          <p:cNvSpPr/>
          <p:nvPr/>
        </p:nvSpPr>
        <p:spPr>
          <a:xfrm>
            <a:off x="882559" y="1997839"/>
            <a:ext cx="6878467" cy="2862322"/>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Using Kobe Bryant’s stats throughout 20 years of his NBA career, we want to build several models to predict whether his shot will make or miss it. </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The other part of our project is to determine if there is any correlation between Kobe Bryant’s performance and the revenue and profitability of the NBA team LA Lakers using exploratory and/or Machine Learning Techniques.</a:t>
            </a:r>
          </a:p>
          <a:p>
            <a:r>
              <a:rPr lang="en-US" sz="20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9076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6EA9B5-BED0-4962-B482-21F6A930E9A1}"/>
              </a:ext>
            </a:extLst>
          </p:cNvPr>
          <p:cNvSpPr txBox="1"/>
          <p:nvPr/>
        </p:nvSpPr>
        <p:spPr>
          <a:xfrm>
            <a:off x="603174" y="2806889"/>
            <a:ext cx="2917949" cy="1077218"/>
          </a:xfrm>
          <a:prstGeom prst="rect">
            <a:avLst/>
          </a:prstGeom>
          <a:noFill/>
        </p:spPr>
        <p:txBody>
          <a:bodyPr wrap="squar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Collection of Data – 2 Parts</a:t>
            </a:r>
          </a:p>
        </p:txBody>
      </p:sp>
      <p:cxnSp>
        <p:nvCxnSpPr>
          <p:cNvPr id="7" name="Straight Connector 6">
            <a:extLst>
              <a:ext uri="{FF2B5EF4-FFF2-40B4-BE49-F238E27FC236}">
                <a16:creationId xmlns:a16="http://schemas.microsoft.com/office/drawing/2014/main" id="{0B2F61CE-564A-4825-8A12-D39DE564B3BD}"/>
              </a:ext>
            </a:extLst>
          </p:cNvPr>
          <p:cNvCxnSpPr/>
          <p:nvPr/>
        </p:nvCxnSpPr>
        <p:spPr>
          <a:xfrm>
            <a:off x="3775880" y="1177119"/>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BE3C353-F6A3-4A8A-BE7B-89DBAA73A441}"/>
              </a:ext>
            </a:extLst>
          </p:cNvPr>
          <p:cNvSpPr/>
          <p:nvPr/>
        </p:nvSpPr>
        <p:spPr>
          <a:xfrm>
            <a:off x="4367282" y="2459504"/>
            <a:ext cx="6878467" cy="1938992"/>
          </a:xfrm>
          <a:prstGeom prst="rect">
            <a:avLst/>
          </a:prstGeom>
        </p:spPr>
        <p:txBody>
          <a:bodyPr wrap="square">
            <a:spAutoFit/>
          </a:bodyPr>
          <a:lstStyle/>
          <a:p>
            <a:pPr marL="973138" indent="-973138"/>
            <a:r>
              <a:rPr lang="en-US" sz="2000" dirty="0">
                <a:solidFill>
                  <a:schemeClr val="bg1"/>
                </a:solidFill>
                <a:latin typeface="Arial" panose="020B0604020202020204" pitchFamily="34" charset="0"/>
                <a:cs typeface="Arial" panose="020B0604020202020204" pitchFamily="34" charset="0"/>
              </a:rPr>
              <a:t>Part 1 -  Analyses of shots made by Kobe Bryant (sourced from Kaggle dataset).</a:t>
            </a:r>
          </a:p>
          <a:p>
            <a:endParaRPr lang="en-US" sz="2000" dirty="0">
              <a:solidFill>
                <a:schemeClr val="bg1"/>
              </a:solidFill>
              <a:latin typeface="Arial" panose="020B0604020202020204" pitchFamily="34" charset="0"/>
              <a:cs typeface="Arial" panose="020B0604020202020204" pitchFamily="34" charset="0"/>
            </a:endParaRPr>
          </a:p>
          <a:p>
            <a:pPr marL="973138" indent="-973138"/>
            <a:r>
              <a:rPr lang="en-US" sz="2000" dirty="0">
                <a:solidFill>
                  <a:schemeClr val="bg1"/>
                </a:solidFill>
                <a:latin typeface="Arial" panose="020B0604020202020204" pitchFamily="34" charset="0"/>
                <a:cs typeface="Arial" panose="020B0604020202020204" pitchFamily="34" charset="0"/>
              </a:rPr>
              <a:t>Part 2 – Analyses of Kobe’s performance in relation to team’s performance, revenue and profitability. </a:t>
            </a:r>
          </a:p>
          <a:p>
            <a:r>
              <a:rPr lang="en-US" sz="20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9619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621146" y="560925"/>
            <a:ext cx="6353021"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The Collection of Data – Part 1 </a:t>
            </a:r>
          </a:p>
        </p:txBody>
      </p:sp>
      <p:sp>
        <p:nvSpPr>
          <p:cNvPr id="8" name="Rectangle 7">
            <a:extLst>
              <a:ext uri="{FF2B5EF4-FFF2-40B4-BE49-F238E27FC236}">
                <a16:creationId xmlns:a16="http://schemas.microsoft.com/office/drawing/2014/main" id="{6C8C136D-D375-461A-B706-91A62A21F0CC}"/>
              </a:ext>
            </a:extLst>
          </p:cNvPr>
          <p:cNvSpPr/>
          <p:nvPr/>
        </p:nvSpPr>
        <p:spPr>
          <a:xfrm>
            <a:off x="875559" y="3489778"/>
            <a:ext cx="4283296" cy="3148491"/>
          </a:xfrm>
          <a:prstGeom prst="rect">
            <a:avLst/>
          </a:prstGeom>
        </p:spPr>
        <p:txBody>
          <a:bodyPr wrap="square">
            <a:spAutoFit/>
          </a:bodyPr>
          <a:lstStyle/>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Each of the observation represents a shot taken by Kobe Bryant over the data collection period.</a:t>
            </a:r>
          </a:p>
          <a:p>
            <a:pPr marL="800100" lvl="1"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Period covered from years 1996 to 2005</a:t>
            </a:r>
          </a:p>
          <a:p>
            <a:pPr marL="342900"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cxnSp>
        <p:nvCxnSpPr>
          <p:cNvPr id="13" name="Straight Connector 12">
            <a:extLst>
              <a:ext uri="{FF2B5EF4-FFF2-40B4-BE49-F238E27FC236}">
                <a16:creationId xmlns:a16="http://schemas.microsoft.com/office/drawing/2014/main" id="{5651EFAC-E54A-44E6-8DC8-09D061C326A9}"/>
              </a:ext>
            </a:extLst>
          </p:cNvPr>
          <p:cNvCxnSpPr>
            <a:cxnSpLocks/>
          </p:cNvCxnSpPr>
          <p:nvPr/>
        </p:nvCxnSpPr>
        <p:spPr>
          <a:xfrm>
            <a:off x="666464" y="1145700"/>
            <a:ext cx="9514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7BE2AF-8F9C-4566-BBD5-FB7D96970220}"/>
              </a:ext>
            </a:extLst>
          </p:cNvPr>
          <p:cNvSpPr txBox="1"/>
          <p:nvPr/>
        </p:nvSpPr>
        <p:spPr>
          <a:xfrm>
            <a:off x="666464" y="1290681"/>
            <a:ext cx="3557384" cy="369332"/>
          </a:xfrm>
          <a:prstGeom prst="rect">
            <a:avLst/>
          </a:prstGeom>
          <a:noFill/>
        </p:spPr>
        <p:txBody>
          <a:bodyPr wrap="none" rtlCol="0">
            <a:spAutoFit/>
          </a:bodyPr>
          <a:lstStyle/>
          <a:p>
            <a:r>
              <a:rPr lang="en-US" u="sng" dirty="0">
                <a:solidFill>
                  <a:schemeClr val="bg1"/>
                </a:solidFill>
                <a:latin typeface="Arial" panose="020B0604020202020204" pitchFamily="34" charset="0"/>
                <a:cs typeface="Arial" panose="020B0604020202020204" pitchFamily="34" charset="0"/>
              </a:rPr>
              <a:t>Kobe Bryant Shot Selection Data</a:t>
            </a:r>
          </a:p>
        </p:txBody>
      </p:sp>
      <p:sp>
        <p:nvSpPr>
          <p:cNvPr id="6" name="Rectangle 5">
            <a:extLst>
              <a:ext uri="{FF2B5EF4-FFF2-40B4-BE49-F238E27FC236}">
                <a16:creationId xmlns:a16="http://schemas.microsoft.com/office/drawing/2014/main" id="{E274F8ED-E916-40D9-8FAC-6BEE4BE552D0}"/>
              </a:ext>
            </a:extLst>
          </p:cNvPr>
          <p:cNvSpPr/>
          <p:nvPr/>
        </p:nvSpPr>
        <p:spPr>
          <a:xfrm>
            <a:off x="671323" y="1730475"/>
            <a:ext cx="5424677" cy="2350580"/>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Primary source of dataset is from Kaggle competition titled. “Kobe Bryant Shot Selection”  </a:t>
            </a:r>
            <a:r>
              <a:rPr lang="en-US" dirty="0">
                <a:solidFill>
                  <a:schemeClr val="bg1"/>
                </a:solidFill>
              </a:rPr>
              <a:t>(</a:t>
            </a:r>
            <a:r>
              <a:rPr lang="en-US" u="sng" dirty="0">
                <a:solidFill>
                  <a:schemeClr val="bg1"/>
                </a:solidFill>
                <a:hlinkClick r:id="rId2">
                  <a:extLst>
                    <a:ext uri="{A12FA001-AC4F-418D-AE19-62706E023703}">
                      <ahyp:hlinkClr xmlns:ahyp="http://schemas.microsoft.com/office/drawing/2018/hyperlinkcolor" val="tx"/>
                    </a:ext>
                  </a:extLst>
                </a:hlinkClick>
              </a:rPr>
              <a:t>https://www.kaggle.com/c/kobe-bryant-shot-selection/overview/description</a:t>
            </a:r>
            <a:r>
              <a:rPr lang="en-US" dirty="0">
                <a:solidFill>
                  <a:schemeClr val="bg1"/>
                </a:solidFill>
              </a:rPr>
              <a:t>) for the player’s statistics.</a:t>
            </a:r>
            <a:endParaRPr lang="en-US" dirty="0">
              <a:solidFill>
                <a:schemeClr val="bg1"/>
              </a:solidFill>
              <a:latin typeface="Arial" panose="020B0604020202020204" pitchFamily="34" charset="0"/>
              <a:cs typeface="Arial" panose="020B0604020202020204" pitchFamily="34" charset="0"/>
            </a:endParaRPr>
          </a:p>
          <a:p>
            <a:pPr marL="800100" lvl="1" indent="-342900" algn="just">
              <a:lnSpc>
                <a:spcPct val="107000"/>
              </a:lnSpc>
              <a:spcAft>
                <a:spcPts val="800"/>
              </a:spcAft>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2" name="Picture 1">
            <a:extLst>
              <a:ext uri="{FF2B5EF4-FFF2-40B4-BE49-F238E27FC236}">
                <a16:creationId xmlns:a16="http://schemas.microsoft.com/office/drawing/2014/main" id="{28E18D61-6FD7-4C09-BEE0-E6ABB8D1618A}"/>
              </a:ext>
            </a:extLst>
          </p:cNvPr>
          <p:cNvPicPr>
            <a:picLocks noChangeAspect="1"/>
          </p:cNvPicPr>
          <p:nvPr/>
        </p:nvPicPr>
        <p:blipFill>
          <a:blip r:embed="rId3"/>
          <a:stretch>
            <a:fillRect/>
          </a:stretch>
        </p:blipFill>
        <p:spPr>
          <a:xfrm>
            <a:off x="7588153" y="1290681"/>
            <a:ext cx="2841850" cy="4868958"/>
          </a:xfrm>
          <a:prstGeom prst="rect">
            <a:avLst/>
          </a:prstGeom>
        </p:spPr>
      </p:pic>
      <p:cxnSp>
        <p:nvCxnSpPr>
          <p:cNvPr id="9" name="Straight Connector 8">
            <a:extLst>
              <a:ext uri="{FF2B5EF4-FFF2-40B4-BE49-F238E27FC236}">
                <a16:creationId xmlns:a16="http://schemas.microsoft.com/office/drawing/2014/main" id="{12C24108-3A6F-4C9C-AF07-C2DE8A77AE69}"/>
              </a:ext>
            </a:extLst>
          </p:cNvPr>
          <p:cNvCxnSpPr/>
          <p:nvPr/>
        </p:nvCxnSpPr>
        <p:spPr>
          <a:xfrm>
            <a:off x="6842076" y="1555557"/>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347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03090" y="433546"/>
            <a:ext cx="8473795"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Pre-Processing and Data Cleaning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C306D0-5CD6-49D7-91FB-DD47D366BD15}"/>
              </a:ext>
            </a:extLst>
          </p:cNvPr>
          <p:cNvSpPr/>
          <p:nvPr/>
        </p:nvSpPr>
        <p:spPr>
          <a:xfrm>
            <a:off x="4739987" y="1946618"/>
            <a:ext cx="6171633" cy="3444854"/>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Removed from the dataframe for column, “</a:t>
            </a:r>
            <a:r>
              <a:rPr lang="en-US" dirty="0" err="1">
                <a:solidFill>
                  <a:schemeClr val="bg1"/>
                </a:solidFill>
                <a:latin typeface="Arial" panose="020B0604020202020204" pitchFamily="34" charset="0"/>
                <a:cs typeface="Arial" panose="020B0604020202020204" pitchFamily="34" charset="0"/>
              </a:rPr>
              <a:t>shot_made_flag</a:t>
            </a:r>
            <a:r>
              <a:rPr lang="en-US" dirty="0">
                <a:solidFill>
                  <a:schemeClr val="bg1"/>
                </a:solidFill>
                <a:latin typeface="Arial" panose="020B0604020202020204" pitchFamily="34" charset="0"/>
                <a:cs typeface="Arial" panose="020B0604020202020204" pitchFamily="34" charset="0"/>
              </a:rPr>
              <a:t>” with null values  leaving us 25,697 shots from 30,697.</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This is 16% reduction from the original number of observations.</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Converted game date to date time variable for future analyses.</a:t>
            </a:r>
          </a:p>
          <a:p>
            <a:pPr marL="342900" indent="-342900" algn="just">
              <a:lnSpc>
                <a:spcPct val="107000"/>
              </a:lnSpc>
              <a:spcAft>
                <a:spcPts val="8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Grouped game date at yearly level to plot the number of games per year.</a:t>
            </a:r>
          </a:p>
          <a:p>
            <a:pPr marL="342900" marR="0" lvl="0" indent="-342900" algn="just">
              <a:lnSpc>
                <a:spcPct val="107000"/>
              </a:lnSpc>
              <a:spcBef>
                <a:spcPts val="0"/>
              </a:spcBef>
              <a:spcAft>
                <a:spcPts val="800"/>
              </a:spcAft>
              <a:buFont typeface="Wingdings" panose="05000000000000000000" pitchFamily="2" charset="2"/>
              <a:buChar char="§"/>
            </a:pPr>
            <a:endParaRPr lang="en-US" b="1" dirty="0">
              <a:solidFill>
                <a:schemeClr val="bg1"/>
              </a:solidFill>
              <a:latin typeface="Arial" panose="020B0604020202020204" pitchFamily="34" charset="0"/>
              <a:ea typeface="MS Mincho" panose="02020609040205080304" pitchFamily="49" charset="-128"/>
              <a:cs typeface="Arial" panose="020B0604020202020204" pitchFamily="34" charset="0"/>
            </a:endParaRPr>
          </a:p>
        </p:txBody>
      </p:sp>
      <p:pic>
        <p:nvPicPr>
          <p:cNvPr id="5" name="Picture 4">
            <a:extLst>
              <a:ext uri="{FF2B5EF4-FFF2-40B4-BE49-F238E27FC236}">
                <a16:creationId xmlns:a16="http://schemas.microsoft.com/office/drawing/2014/main" id="{2910AFBA-061A-4AC7-BDFA-6294230380D2}"/>
              </a:ext>
            </a:extLst>
          </p:cNvPr>
          <p:cNvPicPr>
            <a:picLocks noChangeAspect="1"/>
          </p:cNvPicPr>
          <p:nvPr/>
        </p:nvPicPr>
        <p:blipFill>
          <a:blip r:embed="rId2"/>
          <a:stretch>
            <a:fillRect/>
          </a:stretch>
        </p:blipFill>
        <p:spPr>
          <a:xfrm>
            <a:off x="1146409" y="1331624"/>
            <a:ext cx="2841850" cy="4868958"/>
          </a:xfrm>
          <a:prstGeom prst="rect">
            <a:avLst/>
          </a:prstGeom>
        </p:spPr>
      </p:pic>
      <p:sp>
        <p:nvSpPr>
          <p:cNvPr id="2" name="Rectangle 1">
            <a:extLst>
              <a:ext uri="{FF2B5EF4-FFF2-40B4-BE49-F238E27FC236}">
                <a16:creationId xmlns:a16="http://schemas.microsoft.com/office/drawing/2014/main" id="{305D486B-1948-4AC1-94A9-4835BB269558}"/>
              </a:ext>
            </a:extLst>
          </p:cNvPr>
          <p:cNvSpPr/>
          <p:nvPr/>
        </p:nvSpPr>
        <p:spPr>
          <a:xfrm>
            <a:off x="1110018" y="4130722"/>
            <a:ext cx="2878241" cy="227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9BF02E6-8910-4756-B3FD-B43C078D0B9A}"/>
              </a:ext>
            </a:extLst>
          </p:cNvPr>
          <p:cNvCxnSpPr/>
          <p:nvPr/>
        </p:nvCxnSpPr>
        <p:spPr>
          <a:xfrm>
            <a:off x="4481013" y="1496416"/>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590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E13F2D5-F149-41B7-BC4D-9E8EB9D83108}"/>
              </a:ext>
            </a:extLst>
          </p:cNvPr>
          <p:cNvPicPr>
            <a:picLocks noChangeAspect="1"/>
          </p:cNvPicPr>
          <p:nvPr/>
        </p:nvPicPr>
        <p:blipFill>
          <a:blip r:embed="rId2"/>
          <a:stretch>
            <a:fillRect/>
          </a:stretch>
        </p:blipFill>
        <p:spPr>
          <a:xfrm>
            <a:off x="495399" y="1589244"/>
            <a:ext cx="5565613" cy="4457787"/>
          </a:xfrm>
          <a:prstGeom prst="rect">
            <a:avLst/>
          </a:prstGeom>
        </p:spPr>
      </p:pic>
      <p:sp>
        <p:nvSpPr>
          <p:cNvPr id="6" name="Rectangle 5">
            <a:extLst>
              <a:ext uri="{FF2B5EF4-FFF2-40B4-BE49-F238E27FC236}">
                <a16:creationId xmlns:a16="http://schemas.microsoft.com/office/drawing/2014/main" id="{B541764B-30C0-401A-8581-FEADD8C637F6}"/>
              </a:ext>
            </a:extLst>
          </p:cNvPr>
          <p:cNvSpPr/>
          <p:nvPr/>
        </p:nvSpPr>
        <p:spPr>
          <a:xfrm>
            <a:off x="6562073" y="1552850"/>
            <a:ext cx="4890451" cy="4093428"/>
          </a:xfrm>
          <a:prstGeom prst="rect">
            <a:avLst/>
          </a:prstGeom>
        </p:spPr>
        <p:txBody>
          <a:bodyPr wrap="square">
            <a:spAutoFit/>
          </a:bodyPr>
          <a:lstStyle/>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There was a steady increase in the number of shots until year 2000.</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His shots stabilized with some variations from years 2000 to 2011.</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His shots started to decline in Y2011 until his retirement in Y2016.</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It was around Y2011-12 when Kobe suffered from a torn wrist ligament.</a:t>
            </a:r>
          </a:p>
          <a:p>
            <a:r>
              <a:rPr lang="en-US" sz="2000" dirty="0">
                <a:solidFill>
                  <a:schemeClr val="bg1"/>
                </a:solidFill>
                <a:latin typeface="Arial" panose="020B0604020202020204" pitchFamily="34" charset="0"/>
                <a:cs typeface="Arial" panose="020B0604020202020204" pitchFamily="34" charset="0"/>
              </a:rPr>
              <a:t> </a:t>
            </a:r>
          </a:p>
        </p:txBody>
      </p:sp>
      <p:cxnSp>
        <p:nvCxnSpPr>
          <p:cNvPr id="4" name="Straight Arrow Connector 3">
            <a:extLst>
              <a:ext uri="{FF2B5EF4-FFF2-40B4-BE49-F238E27FC236}">
                <a16:creationId xmlns:a16="http://schemas.microsoft.com/office/drawing/2014/main" id="{C8E75BE3-D47D-4218-98BF-2EB5F55B36C2}"/>
              </a:ext>
            </a:extLst>
          </p:cNvPr>
          <p:cNvCxnSpPr>
            <a:cxnSpLocks/>
          </p:cNvCxnSpPr>
          <p:nvPr/>
        </p:nvCxnSpPr>
        <p:spPr>
          <a:xfrm flipV="1">
            <a:off x="4012328" y="3507383"/>
            <a:ext cx="624783" cy="544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6D175F1-4979-46ED-919E-F5BD98323A7F}"/>
              </a:ext>
            </a:extLst>
          </p:cNvPr>
          <p:cNvSpPr/>
          <p:nvPr/>
        </p:nvSpPr>
        <p:spPr>
          <a:xfrm>
            <a:off x="2971043" y="4051499"/>
            <a:ext cx="1431541" cy="83099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2011-12 Kobe suffered a torn wrist ligament injury.</a:t>
            </a:r>
          </a:p>
        </p:txBody>
      </p:sp>
      <p:cxnSp>
        <p:nvCxnSpPr>
          <p:cNvPr id="13" name="Straight Arrow Connector 12">
            <a:extLst>
              <a:ext uri="{FF2B5EF4-FFF2-40B4-BE49-F238E27FC236}">
                <a16:creationId xmlns:a16="http://schemas.microsoft.com/office/drawing/2014/main" id="{FF2AD97D-8663-4B5E-8876-BC7FBE87964B}"/>
              </a:ext>
            </a:extLst>
          </p:cNvPr>
          <p:cNvCxnSpPr>
            <a:cxnSpLocks/>
          </p:cNvCxnSpPr>
          <p:nvPr/>
        </p:nvCxnSpPr>
        <p:spPr>
          <a:xfrm flipV="1">
            <a:off x="5370394" y="4581563"/>
            <a:ext cx="282083" cy="272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CEBABD2-D7D3-46A9-B3CE-A22C7958CB36}"/>
              </a:ext>
            </a:extLst>
          </p:cNvPr>
          <p:cNvSpPr/>
          <p:nvPr/>
        </p:nvSpPr>
        <p:spPr>
          <a:xfrm>
            <a:off x="4262862" y="4783038"/>
            <a:ext cx="1431541" cy="276999"/>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Retirement</a:t>
            </a:r>
          </a:p>
        </p:txBody>
      </p:sp>
      <p:cxnSp>
        <p:nvCxnSpPr>
          <p:cNvPr id="16" name="Straight Arrow Connector 15">
            <a:extLst>
              <a:ext uri="{FF2B5EF4-FFF2-40B4-BE49-F238E27FC236}">
                <a16:creationId xmlns:a16="http://schemas.microsoft.com/office/drawing/2014/main" id="{A91E11D9-9874-4E2B-BF28-295A7EEF2160}"/>
              </a:ext>
            </a:extLst>
          </p:cNvPr>
          <p:cNvCxnSpPr>
            <a:cxnSpLocks/>
          </p:cNvCxnSpPr>
          <p:nvPr/>
        </p:nvCxnSpPr>
        <p:spPr>
          <a:xfrm flipH="1">
            <a:off x="1095815" y="4323176"/>
            <a:ext cx="583409" cy="459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47D013-46D0-4F9F-8892-0AA2F4255E9B}"/>
              </a:ext>
            </a:extLst>
          </p:cNvPr>
          <p:cNvSpPr/>
          <p:nvPr/>
        </p:nvSpPr>
        <p:spPr>
          <a:xfrm>
            <a:off x="1533110" y="3556995"/>
            <a:ext cx="1000638" cy="1015663"/>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Kobe started his career with Lakers in Y1996.</a:t>
            </a:r>
          </a:p>
        </p:txBody>
      </p:sp>
      <p:cxnSp>
        <p:nvCxnSpPr>
          <p:cNvPr id="12" name="Straight Connector 11">
            <a:extLst>
              <a:ext uri="{FF2B5EF4-FFF2-40B4-BE49-F238E27FC236}">
                <a16:creationId xmlns:a16="http://schemas.microsoft.com/office/drawing/2014/main" id="{CF024AC4-F5B6-419A-B256-A224A5C0FDAA}"/>
              </a:ext>
            </a:extLst>
          </p:cNvPr>
          <p:cNvCxnSpPr/>
          <p:nvPr/>
        </p:nvCxnSpPr>
        <p:spPr>
          <a:xfrm>
            <a:off x="6323462" y="1390933"/>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9541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F86592E-EFCB-4D9C-89EF-97EE7E4A15B3}"/>
              </a:ext>
            </a:extLst>
          </p:cNvPr>
          <p:cNvSpPr txBox="1"/>
          <p:nvPr/>
        </p:nvSpPr>
        <p:spPr>
          <a:xfrm>
            <a:off x="571330" y="433546"/>
            <a:ext cx="5990743" cy="584775"/>
          </a:xfrm>
          <a:prstGeom prst="rect">
            <a:avLst/>
          </a:prstGeom>
          <a:noFill/>
        </p:spPr>
        <p:txBody>
          <a:bodyPr wrap="none" rtlCol="0">
            <a:spAutoFit/>
          </a:bodyPr>
          <a:lstStyle/>
          <a:p>
            <a:pPr>
              <a:spcAft>
                <a:spcPts val="600"/>
              </a:spcAft>
            </a:pPr>
            <a:r>
              <a:rPr lang="en-US" sz="3200" b="1" dirty="0">
                <a:solidFill>
                  <a:schemeClr val="bg1"/>
                </a:solidFill>
                <a:latin typeface="Arial" panose="020B0604020202020204" pitchFamily="34" charset="0"/>
                <a:cs typeface="Arial" panose="020B0604020202020204" pitchFamily="34" charset="0"/>
              </a:rPr>
              <a:t>Exploring the Dataset – Part 1</a:t>
            </a:r>
          </a:p>
        </p:txBody>
      </p:sp>
      <p:cxnSp>
        <p:nvCxnSpPr>
          <p:cNvPr id="19" name="Straight Connector 18">
            <a:extLst>
              <a:ext uri="{FF2B5EF4-FFF2-40B4-BE49-F238E27FC236}">
                <a16:creationId xmlns:a16="http://schemas.microsoft.com/office/drawing/2014/main" id="{32AF9B99-0DCD-4970-9844-EA736C9C2883}"/>
              </a:ext>
            </a:extLst>
          </p:cNvPr>
          <p:cNvCxnSpPr>
            <a:cxnSpLocks/>
          </p:cNvCxnSpPr>
          <p:nvPr/>
        </p:nvCxnSpPr>
        <p:spPr>
          <a:xfrm>
            <a:off x="666464" y="1145700"/>
            <a:ext cx="924181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470BB2-7367-4ADC-B44D-19802F0A278F}"/>
              </a:ext>
            </a:extLst>
          </p:cNvPr>
          <p:cNvPicPr>
            <a:picLocks noChangeAspect="1"/>
          </p:cNvPicPr>
          <p:nvPr/>
        </p:nvPicPr>
        <p:blipFill>
          <a:blip r:embed="rId2"/>
          <a:stretch>
            <a:fillRect/>
          </a:stretch>
        </p:blipFill>
        <p:spPr>
          <a:xfrm>
            <a:off x="571330" y="3773970"/>
            <a:ext cx="2906544" cy="2284433"/>
          </a:xfrm>
          <a:prstGeom prst="rect">
            <a:avLst/>
          </a:prstGeom>
        </p:spPr>
      </p:pic>
      <p:pic>
        <p:nvPicPr>
          <p:cNvPr id="9" name="Picture 8">
            <a:extLst>
              <a:ext uri="{FF2B5EF4-FFF2-40B4-BE49-F238E27FC236}">
                <a16:creationId xmlns:a16="http://schemas.microsoft.com/office/drawing/2014/main" id="{6D65FFA9-1211-4128-B582-959DDBDCF2F9}"/>
              </a:ext>
            </a:extLst>
          </p:cNvPr>
          <p:cNvPicPr>
            <a:picLocks noChangeAspect="1"/>
          </p:cNvPicPr>
          <p:nvPr/>
        </p:nvPicPr>
        <p:blipFill>
          <a:blip r:embed="rId3"/>
          <a:stretch>
            <a:fillRect/>
          </a:stretch>
        </p:blipFill>
        <p:spPr>
          <a:xfrm>
            <a:off x="3789411" y="3773970"/>
            <a:ext cx="3514531" cy="2290495"/>
          </a:xfrm>
          <a:prstGeom prst="rect">
            <a:avLst/>
          </a:prstGeom>
        </p:spPr>
      </p:pic>
      <p:sp>
        <p:nvSpPr>
          <p:cNvPr id="12" name="TextBox 11">
            <a:extLst>
              <a:ext uri="{FF2B5EF4-FFF2-40B4-BE49-F238E27FC236}">
                <a16:creationId xmlns:a16="http://schemas.microsoft.com/office/drawing/2014/main" id="{A20DEA21-9348-4323-A7D5-4B42E12927F7}"/>
              </a:ext>
            </a:extLst>
          </p:cNvPr>
          <p:cNvSpPr txBox="1"/>
          <p:nvPr/>
        </p:nvSpPr>
        <p:spPr>
          <a:xfrm>
            <a:off x="3722895" y="2008153"/>
            <a:ext cx="3514530" cy="1200329"/>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Kobe took different kinds of shots at an average of 4 – 5 minutes remaining. The tip shop had the highest distribution.</a:t>
            </a:r>
          </a:p>
        </p:txBody>
      </p:sp>
      <p:sp>
        <p:nvSpPr>
          <p:cNvPr id="21" name="TextBox 20">
            <a:extLst>
              <a:ext uri="{FF2B5EF4-FFF2-40B4-BE49-F238E27FC236}">
                <a16:creationId xmlns:a16="http://schemas.microsoft.com/office/drawing/2014/main" id="{FD6ED91E-CA32-4C74-9498-3F32821337E8}"/>
              </a:ext>
            </a:extLst>
          </p:cNvPr>
          <p:cNvSpPr txBox="1"/>
          <p:nvPr/>
        </p:nvSpPr>
        <p:spPr>
          <a:xfrm>
            <a:off x="493649" y="2160700"/>
            <a:ext cx="3022981" cy="923330"/>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Majority of the shot type taken by Kobe was a jump shot.</a:t>
            </a:r>
          </a:p>
        </p:txBody>
      </p:sp>
      <p:pic>
        <p:nvPicPr>
          <p:cNvPr id="14" name="Picture 13">
            <a:extLst>
              <a:ext uri="{FF2B5EF4-FFF2-40B4-BE49-F238E27FC236}">
                <a16:creationId xmlns:a16="http://schemas.microsoft.com/office/drawing/2014/main" id="{CBF04127-D628-4EBF-AEC1-E7E726AB80D3}"/>
              </a:ext>
            </a:extLst>
          </p:cNvPr>
          <p:cNvPicPr>
            <a:picLocks noChangeAspect="1"/>
          </p:cNvPicPr>
          <p:nvPr/>
        </p:nvPicPr>
        <p:blipFill>
          <a:blip r:embed="rId4"/>
          <a:stretch>
            <a:fillRect/>
          </a:stretch>
        </p:blipFill>
        <p:spPr>
          <a:xfrm>
            <a:off x="7666580" y="3773970"/>
            <a:ext cx="3778269" cy="2276464"/>
          </a:xfrm>
          <a:prstGeom prst="rect">
            <a:avLst/>
          </a:prstGeom>
        </p:spPr>
      </p:pic>
      <p:sp>
        <p:nvSpPr>
          <p:cNvPr id="25" name="TextBox 24">
            <a:extLst>
              <a:ext uri="{FF2B5EF4-FFF2-40B4-BE49-F238E27FC236}">
                <a16:creationId xmlns:a16="http://schemas.microsoft.com/office/drawing/2014/main" id="{65ABD7E2-655F-47BA-8196-CCC12CBB08D9}"/>
              </a:ext>
            </a:extLst>
          </p:cNvPr>
          <p:cNvSpPr txBox="1"/>
          <p:nvPr/>
        </p:nvSpPr>
        <p:spPr>
          <a:xfrm>
            <a:off x="7667650" y="1584653"/>
            <a:ext cx="3514530" cy="2585323"/>
          </a:xfrm>
          <a:prstGeom prst="rect">
            <a:avLst/>
          </a:prstGeom>
          <a:noFill/>
        </p:spPr>
        <p:txBody>
          <a:bodyPr wrap="square" rtlCol="0">
            <a:spAutoFit/>
          </a:bodyPr>
          <a:lstStyle/>
          <a:p>
            <a:pPr algn="just"/>
            <a:r>
              <a:rPr lang="en-US" dirty="0">
                <a:solidFill>
                  <a:schemeClr val="bg1"/>
                </a:solidFill>
                <a:latin typeface="Arial" panose="020B0604020202020204" pitchFamily="34" charset="0"/>
                <a:cs typeface="Arial" panose="020B0604020202020204" pitchFamily="34" charset="0"/>
              </a:rPr>
              <a:t>With 4 - 5 minutes remaining, the tip shop had the highest distribution, while bank shots had the lowest distribution.</a:t>
            </a: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Tip shots had the lowest median in terms of successful shots. </a:t>
            </a:r>
          </a:p>
          <a:p>
            <a:pPr algn="just"/>
            <a:endParaRPr lang="en-US" dirty="0">
              <a:solidFill>
                <a:schemeClr val="bg1"/>
              </a:solidFill>
              <a:latin typeface="Arial" panose="020B0604020202020204" pitchFamily="34" charset="0"/>
              <a:cs typeface="Arial" panose="020B0604020202020204" pitchFamily="34" charset="0"/>
            </a:endParaRPr>
          </a:p>
          <a:p>
            <a:pPr algn="just"/>
            <a:endParaRPr lang="en-US"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C13656BF-6706-4EEA-8126-17C11D3EC903}"/>
              </a:ext>
            </a:extLst>
          </p:cNvPr>
          <p:cNvSpPr/>
          <p:nvPr/>
        </p:nvSpPr>
        <p:spPr>
          <a:xfrm>
            <a:off x="7892956" y="1383702"/>
            <a:ext cx="391236" cy="14029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91EBB50-E27F-4217-AD08-9C1E9CABD5A7}"/>
              </a:ext>
            </a:extLst>
          </p:cNvPr>
          <p:cNvSpPr txBox="1"/>
          <p:nvPr/>
        </p:nvSpPr>
        <p:spPr>
          <a:xfrm>
            <a:off x="8332117" y="1323043"/>
            <a:ext cx="718466"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Success</a:t>
            </a:r>
          </a:p>
        </p:txBody>
      </p:sp>
      <p:sp>
        <p:nvSpPr>
          <p:cNvPr id="28" name="Rectangle 27">
            <a:extLst>
              <a:ext uri="{FF2B5EF4-FFF2-40B4-BE49-F238E27FC236}">
                <a16:creationId xmlns:a16="http://schemas.microsoft.com/office/drawing/2014/main" id="{895F5B9B-5920-4807-AF2A-40AF4C9B9963}"/>
              </a:ext>
            </a:extLst>
          </p:cNvPr>
          <p:cNvSpPr/>
          <p:nvPr/>
        </p:nvSpPr>
        <p:spPr>
          <a:xfrm>
            <a:off x="9164479" y="1390524"/>
            <a:ext cx="391236" cy="140292"/>
          </a:xfrm>
          <a:prstGeom prst="rect">
            <a:avLst/>
          </a:prstGeom>
          <a:solidFill>
            <a:srgbClr val="357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B2F8170-1518-4363-B0C0-6C74EE7D31BF}"/>
              </a:ext>
            </a:extLst>
          </p:cNvPr>
          <p:cNvSpPr txBox="1"/>
          <p:nvPr/>
        </p:nvSpPr>
        <p:spPr>
          <a:xfrm>
            <a:off x="9603640" y="1329865"/>
            <a:ext cx="617477"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Failure</a:t>
            </a:r>
          </a:p>
        </p:txBody>
      </p:sp>
      <p:cxnSp>
        <p:nvCxnSpPr>
          <p:cNvPr id="16" name="Straight Connector 15">
            <a:extLst>
              <a:ext uri="{FF2B5EF4-FFF2-40B4-BE49-F238E27FC236}">
                <a16:creationId xmlns:a16="http://schemas.microsoft.com/office/drawing/2014/main" id="{3425E3EE-2756-4336-9F55-613B9679A5E3}"/>
              </a:ext>
            </a:extLst>
          </p:cNvPr>
          <p:cNvCxnSpPr/>
          <p:nvPr/>
        </p:nvCxnSpPr>
        <p:spPr>
          <a:xfrm>
            <a:off x="3662149" y="1383702"/>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42AD52D7-5873-4370-8218-7B6055299A8E}"/>
              </a:ext>
            </a:extLst>
          </p:cNvPr>
          <p:cNvCxnSpPr/>
          <p:nvPr/>
        </p:nvCxnSpPr>
        <p:spPr>
          <a:xfrm>
            <a:off x="7465325" y="1450074"/>
            <a:ext cx="0" cy="4503762"/>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390195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12498</TotalTime>
  <Words>1861</Words>
  <Application>Microsoft Office PowerPoint</Application>
  <PresentationFormat>Widescreen</PresentationFormat>
  <Paragraphs>237</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Century Gothic</vt:lpstr>
      <vt:lpstr>Wingdings</vt:lpstr>
      <vt:lpstr>Wingdings 3</vt:lpstr>
      <vt:lpstr>Ion Boardroom</vt:lpstr>
      <vt:lpstr>IST 718 – Big Data Analytics 9:00pm to 10:30pm – Thursday Class  Group Mamba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 Big Data Analytics 9:00pm to 10:30pm – Thursday Class Group Mamba</dc:title>
  <dc:creator>Allan Flores</dc:creator>
  <cp:lastModifiedBy>Allan Flores</cp:lastModifiedBy>
  <cp:revision>149</cp:revision>
  <dcterms:created xsi:type="dcterms:W3CDTF">2020-02-28T23:18:25Z</dcterms:created>
  <dcterms:modified xsi:type="dcterms:W3CDTF">2020-03-14T16:02:46Z</dcterms:modified>
</cp:coreProperties>
</file>